
<file path=[Content_Types].xml><?xml version="1.0" encoding="utf-8"?>
<Types xmlns="http://schemas.openxmlformats.org/package/2006/content-types">
  <Default Extension="jpeg" ContentType="image/jpeg"/>
  <Default Extension="png" ContentType="image/png"/>
  <Default Extension="tiff" ContentType="image/tif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58"/>
  </p:handoutMasterIdLst>
  <p:sldIdLst>
    <p:sldId id="336" r:id="rId3"/>
    <p:sldId id="309" r:id="rId5"/>
    <p:sldId id="297" r:id="rId6"/>
    <p:sldId id="278" r:id="rId7"/>
    <p:sldId id="330" r:id="rId8"/>
    <p:sldId id="307" r:id="rId9"/>
    <p:sldId id="331" r:id="rId10"/>
    <p:sldId id="308" r:id="rId11"/>
    <p:sldId id="332" r:id="rId12"/>
    <p:sldId id="333" r:id="rId13"/>
    <p:sldId id="334" r:id="rId14"/>
    <p:sldId id="335" r:id="rId15"/>
    <p:sldId id="449" r:id="rId16"/>
    <p:sldId id="450" r:id="rId17"/>
    <p:sldId id="437" r:id="rId18"/>
    <p:sldId id="438" r:id="rId19"/>
    <p:sldId id="439" r:id="rId20"/>
    <p:sldId id="440" r:id="rId21"/>
    <p:sldId id="441" r:id="rId22"/>
    <p:sldId id="442" r:id="rId23"/>
    <p:sldId id="443" r:id="rId24"/>
    <p:sldId id="444" r:id="rId25"/>
    <p:sldId id="445" r:id="rId26"/>
    <p:sldId id="446" r:id="rId27"/>
    <p:sldId id="447" r:id="rId28"/>
    <p:sldId id="448" r:id="rId29"/>
    <p:sldId id="384" r:id="rId30"/>
    <p:sldId id="350" r:id="rId31"/>
    <p:sldId id="352" r:id="rId32"/>
    <p:sldId id="353" r:id="rId33"/>
    <p:sldId id="354" r:id="rId34"/>
    <p:sldId id="355" r:id="rId35"/>
    <p:sldId id="356" r:id="rId36"/>
    <p:sldId id="357" r:id="rId37"/>
    <p:sldId id="358" r:id="rId38"/>
    <p:sldId id="359" r:id="rId39"/>
    <p:sldId id="360" r:id="rId40"/>
    <p:sldId id="361" r:id="rId41"/>
    <p:sldId id="362" r:id="rId42"/>
    <p:sldId id="363" r:id="rId43"/>
    <p:sldId id="364" r:id="rId44"/>
    <p:sldId id="351" r:id="rId45"/>
    <p:sldId id="365" r:id="rId46"/>
    <p:sldId id="366" r:id="rId47"/>
    <p:sldId id="367" r:id="rId48"/>
    <p:sldId id="368" r:id="rId49"/>
    <p:sldId id="369" r:id="rId50"/>
    <p:sldId id="370" r:id="rId51"/>
    <p:sldId id="371" r:id="rId52"/>
    <p:sldId id="372" r:id="rId53"/>
    <p:sldId id="421" r:id="rId54"/>
    <p:sldId id="422" r:id="rId55"/>
    <p:sldId id="423" r:id="rId56"/>
    <p:sldId id="305" r:id="rId5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72022"/>
    <a:srgbClr val="B23E3E"/>
    <a:srgbClr val="ECBFB6"/>
    <a:srgbClr val="E69888"/>
    <a:srgbClr val="DF7C66"/>
    <a:srgbClr val="9C03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5414" autoAdjust="0"/>
  </p:normalViewPr>
  <p:slideViewPr>
    <p:cSldViewPr snapToGrid="0">
      <p:cViewPr varScale="1">
        <p:scale>
          <a:sx n="115" d="100"/>
          <a:sy n="115" d="100"/>
        </p:scale>
        <p:origin x="472" y="200"/>
      </p:cViewPr>
      <p:guideLst>
        <p:guide orient="horz" pos="2160"/>
        <p:guide pos="3770"/>
      </p:guideLst>
    </p:cSldViewPr>
  </p:slideViewPr>
  <p:notesTextViewPr>
    <p:cViewPr>
      <p:scale>
        <a:sx n="1" d="1"/>
        <a:sy n="1" d="1"/>
      </p:scale>
      <p:origin x="0" y="0"/>
    </p:cViewPr>
  </p:notesTextViewPr>
  <p:notesViewPr>
    <p:cSldViewPr snapToGrid="0">
      <p:cViewPr varScale="1">
        <p:scale>
          <a:sx n="69" d="100"/>
          <a:sy n="69" d="100"/>
        </p:scale>
        <p:origin x="2784" y="6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1" Type="http://schemas.openxmlformats.org/officeDocument/2006/relationships/tableStyles" Target="tableStyles.xml"/><Relationship Id="rId60" Type="http://schemas.openxmlformats.org/officeDocument/2006/relationships/viewProps" Target="viewProps.xml"/><Relationship Id="rId6" Type="http://schemas.openxmlformats.org/officeDocument/2006/relationships/slide" Target="slides/slide3.xml"/><Relationship Id="rId59" Type="http://schemas.openxmlformats.org/officeDocument/2006/relationships/presProps" Target="presProps.xml"/><Relationship Id="rId58" Type="http://schemas.openxmlformats.org/officeDocument/2006/relationships/handoutMaster" Target="handoutMasters/handoutMaster1.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_rels/data1.xml.rels><?xml version="1.0" encoding="UTF-8" standalone="yes"?>
<Relationships xmlns="http://schemas.openxmlformats.org/package/2006/relationships"><Relationship Id="rId1" Type="http://schemas.openxmlformats.org/officeDocument/2006/relationships/image" Target="../media/image81.png"/></Relationships>
</file>

<file path=ppt/diagrams/_rels/drawing1.xml.rels><?xml version="1.0" encoding="UTF-8" standalone="yes"?>
<Relationships xmlns="http://schemas.openxmlformats.org/package/2006/relationships"><Relationship Id="rId1" Type="http://schemas.openxmlformats.org/officeDocument/2006/relationships/image" Target="../media/image81.pn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80D9855-3965-4C4A-B1C8-B26DA43A9FD6}" type="doc">
      <dgm:prSet loTypeId="" loCatId="" qsTypeId="urn:microsoft.com/office/officeart/2005/8/quickstyle/simple1" qsCatId="simple" csTypeId="urn:microsoft.com/office/officeart/2005/8/colors/colorful3" csCatId="colorful" phldr="1"/>
      <dgm:spPr/>
      <dgm:t>
        <a:bodyPr/>
        <a:lstStyle/>
        <a:p>
          <a:endParaRPr lang="zh-CN" altLang="en-US"/>
        </a:p>
      </dgm:t>
    </dgm:pt>
    <dgm:pt modelId="{FC8B118D-5D1F-1A48-AC71-2D72BC3A36BC}">
      <dgm:prSet phldrT="[文本]" custT="1"/>
      <dgm:spPr/>
      <dgm:t>
        <a:bodyPr/>
        <a:lstStyle/>
        <a:p>
          <a:r>
            <a:rPr lang="en-US" altLang="zh-CN" sz="1600" dirty="0">
              <a:latin typeface="Times New Roman" panose="02020603050405020304" pitchFamily="18" charset="0"/>
              <a:cs typeface="Times New Roman" panose="02020603050405020304" pitchFamily="18" charset="0"/>
            </a:rPr>
            <a:t>1952</a:t>
          </a:r>
          <a:r>
            <a:rPr lang="zh-CN" altLang="en-US" sz="1600" dirty="0">
              <a:latin typeface="Times New Roman" panose="02020603050405020304" pitchFamily="18" charset="0"/>
              <a:cs typeface="Times New Roman" panose="02020603050405020304" pitchFamily="18" charset="0"/>
            </a:rPr>
            <a:t>年</a:t>
          </a:r>
          <a:endParaRPr lang="en-US" altLang="zh-CN" sz="1600" dirty="0">
            <a:latin typeface="Times New Roman" panose="02020603050405020304" pitchFamily="18" charset="0"/>
            <a:cs typeface="Times New Roman" panose="02020603050405020304" pitchFamily="18" charset="0"/>
          </a:endParaRPr>
        </a:p>
        <a:p>
          <a:r>
            <a:rPr lang="en-US" altLang="zh-CN" sz="1600" dirty="0">
              <a:latin typeface="Times New Roman" panose="02020603050405020304" pitchFamily="18" charset="0"/>
              <a:cs typeface="Times New Roman" panose="02020603050405020304" pitchFamily="18" charset="0"/>
            </a:rPr>
            <a:t>Markowitz</a:t>
          </a:r>
          <a:r>
            <a:rPr lang="zh-CN" altLang="en-US" sz="1600" dirty="0">
              <a:latin typeface="Times New Roman" panose="02020603050405020304" pitchFamily="18" charset="0"/>
              <a:cs typeface="Times New Roman" panose="02020603050405020304" pitchFamily="18" charset="0"/>
            </a:rPr>
            <a:t>投资组合</a:t>
          </a:r>
        </a:p>
      </dgm:t>
    </dgm:pt>
    <dgm:pt modelId="{654C4D8E-4A9E-D749-803F-1CE23732A26F}" cxnId="{5D356AFF-AFDB-409E-ADDB-57EEFFE35F44}" type="parTrans">
      <dgm:prSet/>
      <dgm:spPr/>
      <dgm:t>
        <a:bodyPr/>
        <a:lstStyle/>
        <a:p>
          <a:endParaRPr lang="zh-CN" altLang="en-US"/>
        </a:p>
      </dgm:t>
    </dgm:pt>
    <dgm:pt modelId="{D4C68C27-10D7-9D41-B358-D91F073260F4}" cxnId="{5D356AFF-AFDB-409E-ADDB-57EEFFE35F44}" type="sibTrans">
      <dgm:prSet/>
      <dgm:spPr/>
      <dgm:t>
        <a:bodyPr/>
        <a:lstStyle/>
        <a:p>
          <a:endParaRPr lang="zh-CN" altLang="en-US"/>
        </a:p>
      </dgm:t>
    </dgm:pt>
    <dgm:pt modelId="{058B650F-61E2-D149-AAD9-B49D2B61B4DE}">
      <dgm:prSet phldrT="[文本]" custT="1"/>
      <dgm:spPr/>
      <dgm:t>
        <a:bodyPr/>
        <a:lstStyle/>
        <a:p>
          <a:r>
            <a:rPr lang="zh-CN" altLang="en-US" sz="1800" dirty="0"/>
            <a:t>不再着眼于单个资产，而是构建有效的</a:t>
          </a:r>
          <a:r>
            <a:rPr lang="zh-CN" altLang="en-US" sz="1800" b="1" dirty="0"/>
            <a:t>投资组合</a:t>
          </a:r>
        </a:p>
      </dgm:t>
    </dgm:pt>
    <dgm:pt modelId="{47E232B7-E0D5-1C43-B2AF-0CA6B057C89E}" cxnId="{F5C0977A-9DCA-4AC9-873E-5679782A6727}" type="parTrans">
      <dgm:prSet/>
      <dgm:spPr/>
      <dgm:t>
        <a:bodyPr/>
        <a:lstStyle/>
        <a:p>
          <a:endParaRPr lang="zh-CN" altLang="en-US"/>
        </a:p>
      </dgm:t>
    </dgm:pt>
    <dgm:pt modelId="{088845E8-D5D8-D145-9606-53B2EA9DC831}" cxnId="{F5C0977A-9DCA-4AC9-873E-5679782A6727}" type="sibTrans">
      <dgm:prSet/>
      <dgm:spPr/>
      <dgm:t>
        <a:bodyPr/>
        <a:lstStyle/>
        <a:p>
          <a:endParaRPr lang="zh-CN" altLang="en-US"/>
        </a:p>
      </dgm:t>
    </dgm:pt>
    <dgm:pt modelId="{DBD8202A-B467-264E-AC1A-49AECBF42A53}">
      <dgm:prSet phldrT="[文本]" custT="1"/>
      <dgm:spPr/>
      <dgm:t>
        <a:bodyPr/>
        <a:lstStyle/>
        <a:p>
          <a:r>
            <a:rPr lang="zh-CN" altLang="en-US" sz="1800" b="0" i="0" dirty="0"/>
            <a:t>开创性地引入了</a:t>
          </a:r>
          <a:r>
            <a:rPr lang="zh-CN" altLang="en-US" sz="1800" b="1" i="0" dirty="0"/>
            <a:t>均值和方差</a:t>
          </a:r>
          <a:r>
            <a:rPr lang="zh-CN" altLang="en-US" sz="1800" b="0" i="0" dirty="0"/>
            <a:t>来定量刻画股票投资的收益和风险</a:t>
          </a:r>
          <a:endParaRPr lang="zh-CN" altLang="en-US" sz="1800" dirty="0"/>
        </a:p>
      </dgm:t>
    </dgm:pt>
    <dgm:pt modelId="{DBAC1B67-9BC4-CF4B-8072-1980D5E4658C}" cxnId="{74CBE70C-BE66-407E-96D6-CA00374558D8}" type="parTrans">
      <dgm:prSet/>
      <dgm:spPr/>
      <dgm:t>
        <a:bodyPr/>
        <a:lstStyle/>
        <a:p>
          <a:endParaRPr lang="zh-CN" altLang="en-US"/>
        </a:p>
      </dgm:t>
    </dgm:pt>
    <dgm:pt modelId="{2F9F2C13-E1AD-6447-ACB1-31078F530EE4}" cxnId="{74CBE70C-BE66-407E-96D6-CA00374558D8}" type="sibTrans">
      <dgm:prSet/>
      <dgm:spPr/>
      <dgm:t>
        <a:bodyPr/>
        <a:lstStyle/>
        <a:p>
          <a:endParaRPr lang="zh-CN" altLang="en-US"/>
        </a:p>
      </dgm:t>
    </dgm:pt>
    <dgm:pt modelId="{1868751F-AB72-9947-9C30-B1EFC84FF38D}">
      <dgm:prSet phldrT="[文本]" phldr="0" custT="1"/>
      <dgm:spPr/>
      <dgm:t>
        <a:bodyPr vert="horz" wrap="square"/>
        <a:p>
          <a:pPr>
            <a:lnSpc>
              <a:spcPct val="100000"/>
            </a:lnSpc>
            <a:spcBef>
              <a:spcPct val="0"/>
            </a:spcBef>
            <a:spcAft>
              <a:spcPct val="35000"/>
            </a:spcAft>
          </a:pPr>
          <a:r>
            <a:rPr lang="en-US" altLang="zh-CN" sz="1400" dirty="0">
              <a:latin typeface="Times New Roman" panose="02020603050405020304" pitchFamily="18" charset="0"/>
              <a:cs typeface="Times New Roman" panose="02020603050405020304" pitchFamily="18" charset="0"/>
            </a:rPr>
            <a:t>1963</a:t>
          </a:r>
          <a:r>
            <a:rPr lang="zh-CN" altLang="en-US" sz="1400" dirty="0">
              <a:latin typeface="Times New Roman" panose="02020603050405020304" pitchFamily="18" charset="0"/>
              <a:cs typeface="Times New Roman" panose="02020603050405020304" pitchFamily="18" charset="0"/>
            </a:rPr>
            <a:t>年</a:t>
          </a:r>
          <a:r>
            <a:rPr lang="en-US" altLang="zh-CN" sz="1400" dirty="0">
              <a:latin typeface="Times New Roman" panose="02020603050405020304" pitchFamily="18" charset="0"/>
              <a:cs typeface="Times New Roman" panose="02020603050405020304" pitchFamily="18" charset="0"/>
            </a:rPr>
            <a:t/>
          </a:r>
          <a:endParaRPr lang="en-US" altLang="zh-CN" sz="1400" dirty="0">
            <a:latin typeface="Times New Roman" panose="02020603050405020304" pitchFamily="18" charset="0"/>
            <a:cs typeface="Times New Roman" panose="02020603050405020304" pitchFamily="18" charset="0"/>
          </a:endParaRPr>
        </a:p>
        <a:p>
          <a:pPr>
            <a:lnSpc>
              <a:spcPct val="100000"/>
            </a:lnSpc>
            <a:spcBef>
              <a:spcPct val="0"/>
            </a:spcBef>
            <a:spcAft>
              <a:spcPct val="35000"/>
            </a:spcAft>
          </a:pPr>
          <a:r>
            <a:rPr lang="en-US" altLang="zh-CN" sz="1400" dirty="0">
              <a:latin typeface="Times New Roman" panose="02020603050405020304" pitchFamily="18" charset="0"/>
              <a:cs typeface="Times New Roman" panose="02020603050405020304" pitchFamily="18" charset="0"/>
            </a:rPr>
            <a:t>Sharp, Lintner, Treynor, </a:t>
          </a:r>
          <a:r>
            <a:rPr lang="en-US" altLang="zh-CN" sz="1400" dirty="0" err="1">
              <a:latin typeface="Times New Roman" panose="02020603050405020304" pitchFamily="18" charset="0"/>
              <a:cs typeface="Times New Roman" panose="02020603050405020304" pitchFamily="18" charset="0"/>
            </a:rPr>
            <a:t>Mossin</a:t>
          </a:r>
          <a:r>
            <a:rPr lang="en-US" altLang="zh-CN" sz="1400" dirty="0">
              <a:latin typeface="Times New Roman" panose="02020603050405020304" pitchFamily="18" charset="0"/>
              <a:cs typeface="Times New Roman" panose="02020603050405020304" pitchFamily="18" charset="0"/>
            </a:rPr>
            <a:t/>
          </a:r>
          <a:endParaRPr lang="en-US" altLang="zh-CN" sz="1400" dirty="0">
            <a:latin typeface="Times New Roman" panose="02020603050405020304" pitchFamily="18" charset="0"/>
            <a:cs typeface="Times New Roman" panose="02020603050405020304" pitchFamily="18" charset="0"/>
          </a:endParaRPr>
        </a:p>
        <a:p>
          <a:pPr>
            <a:lnSpc>
              <a:spcPct val="100000"/>
            </a:lnSpc>
            <a:spcBef>
              <a:spcPct val="0"/>
            </a:spcBef>
            <a:spcAft>
              <a:spcPct val="35000"/>
            </a:spcAft>
          </a:pPr>
          <a:r>
            <a:rPr lang="zh-CN" altLang="en-US" sz="1400" dirty="0">
              <a:latin typeface="Times New Roman" panose="02020603050405020304" pitchFamily="18" charset="0"/>
              <a:cs typeface="Times New Roman" panose="02020603050405020304" pitchFamily="18" charset="0"/>
            </a:rPr>
            <a:t>资本资产定价模型（</a:t>
          </a:r>
          <a:r>
            <a:rPr lang="en-US" altLang="zh-CN" sz="1400" dirty="0">
              <a:latin typeface="Times New Roman" panose="02020603050405020304" pitchFamily="18" charset="0"/>
              <a:cs typeface="Times New Roman" panose="02020603050405020304" pitchFamily="18" charset="0"/>
            </a:rPr>
            <a:t>CAPM</a:t>
          </a:r>
          <a:r>
            <a:rPr lang="zh-CN" altLang="en-US" sz="1400" dirty="0">
              <a:latin typeface="Times New Roman" panose="02020603050405020304" pitchFamily="18" charset="0"/>
              <a:cs typeface="Times New Roman" panose="02020603050405020304" pitchFamily="18" charset="0"/>
            </a:rPr>
            <a:t>）</a:t>
          </a:r>
          <a:r>
            <a:rPr lang="zh-CN" altLang="en-US" sz="1400" dirty="0">
              <a:latin typeface="Times New Roman" panose="02020603050405020304" pitchFamily="18" charset="0"/>
              <a:cs typeface="Times New Roman" panose="02020603050405020304" pitchFamily="18" charset="0"/>
            </a:rPr>
            <a:t/>
          </a:r>
          <a:endParaRPr lang="zh-CN" altLang="en-US" sz="1400" dirty="0">
            <a:latin typeface="Times New Roman" panose="02020603050405020304" pitchFamily="18" charset="0"/>
            <a:cs typeface="Times New Roman" panose="02020603050405020304" pitchFamily="18" charset="0"/>
          </a:endParaRPr>
        </a:p>
      </dgm:t>
    </dgm:pt>
    <dgm:pt modelId="{D20BCA9F-FA86-2C4E-836F-8224FAD710BF}" cxnId="{CC77DF28-CF3B-49FA-B25B-AA0F2BD1ED57}" type="parTrans">
      <dgm:prSet/>
      <dgm:spPr/>
      <dgm:t>
        <a:bodyPr/>
        <a:lstStyle/>
        <a:p>
          <a:endParaRPr lang="zh-CN" altLang="en-US"/>
        </a:p>
      </dgm:t>
    </dgm:pt>
    <dgm:pt modelId="{38982E26-14B4-1B44-BC86-9A95851188F3}" cxnId="{CC77DF28-CF3B-49FA-B25B-AA0F2BD1ED57}" type="sibTrans">
      <dgm:prSet/>
      <dgm:spPr/>
      <dgm:t>
        <a:bodyPr/>
        <a:lstStyle/>
        <a:p>
          <a:endParaRPr lang="zh-CN" altLang="en-US"/>
        </a:p>
      </dgm:t>
    </dgm:pt>
    <dgm:pt modelId="{A4C2911F-087E-2A4C-9EE8-1639494D0E00}">
      <dgm:prSet phldrT="[文本]" custT="1"/>
      <dgm:spPr>
        <a:blipFill>
          <a:blip xmlns:r="http://schemas.openxmlformats.org/officeDocument/2006/relationships" r:embed="rId1"/>
          <a:stretch>
            <a:fillRect/>
          </a:stretch>
        </a:blipFill>
      </dgm:spPr>
      <dgm:t>
        <a:bodyPr/>
        <a:lstStyle/>
        <a:p>
          <a:r>
            <a:rPr lang="zh-CN" altLang="en-US">
              <a:noFill/>
            </a:rPr>
            <a:t> </a:t>
          </a:r>
        </a:p>
      </dgm:t>
    </dgm:pt>
    <dgm:pt modelId="{801BFB93-F720-A94F-B22D-DF5C60852C04}" cxnId="{0857045F-42A6-4798-AD2E-D9E09C367216}" type="parTrans">
      <dgm:prSet/>
      <dgm:spPr/>
      <dgm:t>
        <a:bodyPr/>
        <a:lstStyle/>
        <a:p>
          <a:endParaRPr lang="zh-CN" altLang="en-US"/>
        </a:p>
      </dgm:t>
    </dgm:pt>
    <dgm:pt modelId="{00DE8622-CF0C-454D-B38F-D152BC88EA82}" cxnId="{0857045F-42A6-4798-AD2E-D9E09C367216}" type="sibTrans">
      <dgm:prSet/>
      <dgm:spPr/>
      <dgm:t>
        <a:bodyPr/>
        <a:lstStyle/>
        <a:p>
          <a:endParaRPr lang="zh-CN" altLang="en-US"/>
        </a:p>
      </dgm:t>
    </dgm:pt>
    <dgm:pt modelId="{5AA4FE69-73C3-1A44-AA9B-680B5D340B7E}">
      <dgm:prSet phldrT="[文本]" custT="1"/>
      <dgm:spPr/>
      <dgm:t>
        <a:bodyPr/>
        <a:lstStyle/>
        <a:p>
          <a:r>
            <a:rPr lang="zh-CN" altLang="en-US">
              <a:noFill/>
            </a:rPr>
            <a:t> </a:t>
          </a:r>
        </a:p>
      </dgm:t>
    </dgm:pt>
    <dgm:pt modelId="{2FDA669C-4731-AF4F-B5D6-075C5720653B}" cxnId="{EBBC4488-B39A-40E6-9DC0-80D9145E2B80}" type="parTrans">
      <dgm:prSet/>
      <dgm:spPr/>
      <dgm:t>
        <a:bodyPr/>
        <a:lstStyle/>
        <a:p>
          <a:endParaRPr lang="zh-CN" altLang="en-US"/>
        </a:p>
      </dgm:t>
    </dgm:pt>
    <dgm:pt modelId="{D7DA402A-6FF1-DE4D-8800-CADD2E076907}" cxnId="{EBBC4488-B39A-40E6-9DC0-80D9145E2B80}" type="sibTrans">
      <dgm:prSet/>
      <dgm:spPr/>
      <dgm:t>
        <a:bodyPr/>
        <a:lstStyle/>
        <a:p>
          <a:endParaRPr lang="zh-CN" altLang="en-US"/>
        </a:p>
      </dgm:t>
    </dgm:pt>
    <dgm:pt modelId="{208BC39B-AF1E-7541-BD4A-7631011D30E9}">
      <dgm:prSet phldrT="[文本]" custT="1"/>
      <dgm:spPr/>
      <dgm:t>
        <a:bodyPr/>
        <a:lstStyle/>
        <a:p>
          <a:r>
            <a:rPr lang="en-US" altLang="zh-CN" sz="1600" dirty="0">
              <a:latin typeface="Times New Roman" panose="02020603050405020304" pitchFamily="18" charset="0"/>
              <a:cs typeface="Times New Roman" panose="02020603050405020304" pitchFamily="18" charset="0"/>
            </a:rPr>
            <a:t>1976</a:t>
          </a:r>
          <a:r>
            <a:rPr lang="zh-CN" altLang="en-US" sz="1600" dirty="0">
              <a:latin typeface="Times New Roman" panose="02020603050405020304" pitchFamily="18" charset="0"/>
              <a:cs typeface="Times New Roman" panose="02020603050405020304" pitchFamily="18" charset="0"/>
            </a:rPr>
            <a:t>年</a:t>
          </a:r>
          <a:endParaRPr lang="en-US" altLang="zh-CN" sz="1600" dirty="0">
            <a:latin typeface="Times New Roman" panose="02020603050405020304" pitchFamily="18" charset="0"/>
            <a:cs typeface="Times New Roman" panose="02020603050405020304" pitchFamily="18" charset="0"/>
          </a:endParaRPr>
        </a:p>
        <a:p>
          <a:r>
            <a:rPr lang="en-US" altLang="zh-CN" sz="1600" dirty="0">
              <a:latin typeface="Times New Roman" panose="02020603050405020304" pitchFamily="18" charset="0"/>
              <a:cs typeface="Times New Roman" panose="02020603050405020304" pitchFamily="18" charset="0"/>
            </a:rPr>
            <a:t>Ross</a:t>
          </a:r>
        </a:p>
        <a:p>
          <a:r>
            <a:rPr lang="zh-CN" altLang="en-US" sz="1600" dirty="0">
              <a:latin typeface="Times New Roman" panose="02020603050405020304" pitchFamily="18" charset="0"/>
              <a:cs typeface="Times New Roman" panose="02020603050405020304" pitchFamily="18" charset="0"/>
            </a:rPr>
            <a:t>套利定价模型（</a:t>
          </a:r>
          <a:r>
            <a:rPr lang="en-US" altLang="zh-CN" sz="1600" dirty="0">
              <a:latin typeface="Times New Roman" panose="02020603050405020304" pitchFamily="18" charset="0"/>
              <a:cs typeface="Times New Roman" panose="02020603050405020304" pitchFamily="18" charset="0"/>
            </a:rPr>
            <a:t>APT</a:t>
          </a:r>
          <a:r>
            <a:rPr lang="zh-CN" altLang="en-US" sz="1600" dirty="0">
              <a:latin typeface="Times New Roman" panose="02020603050405020304" pitchFamily="18" charset="0"/>
              <a:cs typeface="Times New Roman" panose="02020603050405020304" pitchFamily="18" charset="0"/>
            </a:rPr>
            <a:t>）</a:t>
          </a:r>
        </a:p>
      </dgm:t>
    </dgm:pt>
    <dgm:pt modelId="{C5D073D6-5767-CE4A-9E23-8A4B9E7C4C83}" cxnId="{EECD8DBD-E188-4856-843B-608615BD0D1A}" type="parTrans">
      <dgm:prSet/>
      <dgm:spPr/>
      <dgm:t>
        <a:bodyPr/>
        <a:lstStyle/>
        <a:p>
          <a:endParaRPr lang="zh-CN" altLang="en-US"/>
        </a:p>
      </dgm:t>
    </dgm:pt>
    <dgm:pt modelId="{D4998901-1E30-7C49-B44E-0E2764CF86AB}" cxnId="{EECD8DBD-E188-4856-843B-608615BD0D1A}" type="sibTrans">
      <dgm:prSet/>
      <dgm:spPr/>
      <dgm:t>
        <a:bodyPr/>
        <a:lstStyle/>
        <a:p>
          <a:endParaRPr lang="zh-CN" altLang="en-US"/>
        </a:p>
      </dgm:t>
    </dgm:pt>
    <dgm:pt modelId="{62F7C424-3949-834C-9923-088A1F58364A}">
      <dgm:prSet phldrT="[文本]" phldr="0" custT="1"/>
      <dgm:spPr/>
      <dgm:t>
        <a:bodyPr vert="horz" wrap="square"/>
        <a:p>
          <a:pPr>
            <a:lnSpc>
              <a:spcPct val="100000"/>
            </a:lnSpc>
            <a:spcBef>
              <a:spcPct val="0"/>
            </a:spcBef>
            <a:spcAft>
              <a:spcPct val="15000"/>
            </a:spcAft>
          </a:pPr>
          <a:r>
            <a:rPr lang="zh-CN" altLang="en-US" sz="1600" dirty="0">
              <a:latin typeface="Times New Roman" panose="02020603050405020304" pitchFamily="18" charset="0"/>
              <a:cs typeface="Times New Roman" panose="02020603050405020304" pitchFamily="18" charset="0"/>
            </a:rPr>
            <a:t/>
          </a:r>
          <a:endParaRPr lang="zh-CN" altLang="en-US" sz="1600" dirty="0">
            <a:latin typeface="Times New Roman" panose="02020603050405020304" pitchFamily="18" charset="0"/>
            <a:cs typeface="Times New Roman" panose="02020603050405020304" pitchFamily="18" charset="0"/>
          </a:endParaRPr>
        </a:p>
      </dgm:t>
    </dgm:pt>
    <dgm:pt modelId="{E3EDD22B-4109-2D4D-83AB-3AE87639BF64}" cxnId="{790A0EA2-C2FA-4552-9E3C-206A1AD2EB99}" type="parTrans">
      <dgm:prSet/>
      <dgm:spPr/>
      <dgm:t>
        <a:bodyPr/>
        <a:lstStyle/>
        <a:p>
          <a:endParaRPr lang="zh-CN" altLang="en-US"/>
        </a:p>
      </dgm:t>
    </dgm:pt>
    <dgm:pt modelId="{F4A30661-9313-694C-B19D-64A34ED6C10D}" cxnId="{790A0EA2-C2FA-4552-9E3C-206A1AD2EB99}" type="sibTrans">
      <dgm:prSet/>
      <dgm:spPr/>
      <dgm:t>
        <a:bodyPr/>
        <a:lstStyle/>
        <a:p>
          <a:endParaRPr lang="zh-CN" altLang="en-US"/>
        </a:p>
      </dgm:t>
    </dgm:pt>
    <dgm:pt modelId="{B2F67C51-BCAC-4F47-952B-D9E85E86FF40}">
      <dgm:prSet phldr="0" custT="1"/>
      <dgm:spPr/>
      <dgm:t>
        <a:bodyPr vert="horz" wrap="square"/>
        <a:p>
          <a:pPr>
            <a:lnSpc>
              <a:spcPct val="100000"/>
            </a:lnSpc>
            <a:spcBef>
              <a:spcPct val="0"/>
            </a:spcBef>
            <a:spcAft>
              <a:spcPct val="15000"/>
            </a:spcAft>
          </a:pPr>
          <a:r>
            <a:rPr lang="zh-CN" altLang="en-US" sz="1600" dirty="0">
              <a:latin typeface="Times New Roman" panose="02020603050405020304" pitchFamily="18" charset="0"/>
              <a:cs typeface="Times New Roman" panose="02020603050405020304" pitchFamily="18" charset="0"/>
            </a:rPr>
            <a:t/>
          </a:r>
          <a:endParaRPr lang="zh-CN" altLang="en-US" sz="1600" dirty="0">
            <a:latin typeface="Times New Roman" panose="02020603050405020304" pitchFamily="18" charset="0"/>
            <a:cs typeface="Times New Roman" panose="02020603050405020304" pitchFamily="18" charset="0"/>
          </a:endParaRPr>
        </a:p>
      </dgm:t>
    </dgm:pt>
    <dgm:pt modelId="{74F76BF3-8944-41AD-83ED-12A5BD8C86F5}" cxnId="{EC239945-9208-4290-943E-02303A5162A2}" type="parTrans">
      <dgm:prSet/>
      <dgm:spPr/>
    </dgm:pt>
    <dgm:pt modelId="{0EB689C6-B302-40CD-A662-88917D5AB28E}" cxnId="{EC239945-9208-4290-943E-02303A5162A2}" type="sibTrans">
      <dgm:prSet/>
      <dgm:spPr/>
    </dgm:pt>
    <dgm:pt modelId="{8112BA1E-D34E-2C4B-9402-AC42B902EBE6}" type="pres">
      <dgm:prSet presAssocID="{380D9855-3965-4C4A-B1C8-B26DA43A9FD6}" presName="Name0" presStyleCnt="0">
        <dgm:presLayoutVars>
          <dgm:dir/>
          <dgm:animLvl val="lvl"/>
          <dgm:resizeHandles val="exact"/>
        </dgm:presLayoutVars>
      </dgm:prSet>
      <dgm:spPr/>
    </dgm:pt>
    <dgm:pt modelId="{48BDFCAA-B531-B140-8811-CDE26685B258}" type="pres">
      <dgm:prSet presAssocID="{380D9855-3965-4C4A-B1C8-B26DA43A9FD6}" presName="tSp" presStyleCnt="0"/>
      <dgm:spPr/>
    </dgm:pt>
    <dgm:pt modelId="{1D1C9C7C-5170-F44D-B704-EB9DB206DA5D}" type="pres">
      <dgm:prSet presAssocID="{380D9855-3965-4C4A-B1C8-B26DA43A9FD6}" presName="bSp" presStyleCnt="0"/>
      <dgm:spPr/>
    </dgm:pt>
    <dgm:pt modelId="{0B3F452A-2CC8-2F4B-977E-4897373AE0C7}" type="pres">
      <dgm:prSet presAssocID="{380D9855-3965-4C4A-B1C8-B26DA43A9FD6}" presName="process" presStyleCnt="0"/>
      <dgm:spPr/>
    </dgm:pt>
    <dgm:pt modelId="{A8021E6A-F482-8C4F-8F3C-F11936ACE8C2}" type="pres">
      <dgm:prSet presAssocID="{FC8B118D-5D1F-1A48-AC71-2D72BC3A36BC}" presName="composite1" presStyleCnt="0"/>
      <dgm:spPr/>
    </dgm:pt>
    <dgm:pt modelId="{4018B454-D323-B04F-87B0-5A7307CE89F2}" type="pres">
      <dgm:prSet presAssocID="{FC8B118D-5D1F-1A48-AC71-2D72BC3A36BC}" presName="dummyNode1" presStyleCnt="0"/>
      <dgm:spPr/>
    </dgm:pt>
    <dgm:pt modelId="{5F5A5420-1017-CC41-945E-FD283ADEE76C}" type="pres">
      <dgm:prSet presAssocID="{FC8B118D-5D1F-1A48-AC71-2D72BC3A36BC}" presName="childNode1" presStyleLbl="bgAcc1" presStyleIdx="0" presStyleCnt="3" custScaleX="135918" custScaleY="75923">
        <dgm:presLayoutVars>
          <dgm:bulletEnabled val="1"/>
        </dgm:presLayoutVars>
      </dgm:prSet>
      <dgm:spPr/>
    </dgm:pt>
    <dgm:pt modelId="{0F01128B-D2EF-7548-9C0A-41D49F928A76}" type="pres">
      <dgm:prSet presAssocID="{FC8B118D-5D1F-1A48-AC71-2D72BC3A36BC}" presName="childNode1tx" presStyleCnt="0">
        <dgm:presLayoutVars>
          <dgm:bulletEnabled val="1"/>
        </dgm:presLayoutVars>
      </dgm:prSet>
      <dgm:spPr/>
    </dgm:pt>
    <dgm:pt modelId="{FF8439C5-50E5-CE4F-AC20-109451BDBAC0}" type="pres">
      <dgm:prSet presAssocID="{FC8B118D-5D1F-1A48-AC71-2D72BC3A36BC}" presName="parentNode1" presStyleLbl="node1" presStyleIdx="0" presStyleCnt="3">
        <dgm:presLayoutVars>
          <dgm:chMax val="1"/>
          <dgm:bulletEnabled val="1"/>
        </dgm:presLayoutVars>
      </dgm:prSet>
      <dgm:spPr/>
    </dgm:pt>
    <dgm:pt modelId="{9ED51109-C884-3E40-A9BF-CA6E9A44876E}" type="pres">
      <dgm:prSet presAssocID="{FC8B118D-5D1F-1A48-AC71-2D72BC3A36BC}" presName="connSite1" presStyleCnt="0"/>
      <dgm:spPr/>
    </dgm:pt>
    <dgm:pt modelId="{6E881FC2-C329-214E-8C93-A6A658CF3D7F}" type="pres">
      <dgm:prSet presAssocID="{D4C68C27-10D7-9D41-B358-D91F073260F4}" presName="Name9" presStyleLbl="sibTrans2D1" presStyleIdx="0" presStyleCnt="2"/>
      <dgm:spPr/>
    </dgm:pt>
    <dgm:pt modelId="{EC745E1F-B259-1349-921A-986411AAE276}" type="pres">
      <dgm:prSet presAssocID="{1868751F-AB72-9947-9C30-B1EFC84FF38D}" presName="composite2" presStyleCnt="0"/>
      <dgm:spPr/>
    </dgm:pt>
    <dgm:pt modelId="{6481C154-9CB0-A840-AD04-71AAECAC8E96}" type="pres">
      <dgm:prSet presAssocID="{1868751F-AB72-9947-9C30-B1EFC84FF38D}" presName="dummyNode2" presStyleCnt="0"/>
      <dgm:spPr/>
    </dgm:pt>
    <dgm:pt modelId="{70E0EAD3-F64C-E549-A8B8-F318F7AC0E27}" type="pres">
      <dgm:prSet presAssocID="{1868751F-AB72-9947-9C30-B1EFC84FF38D}" presName="childNode2" presStyleLbl="bgAcc1" presStyleIdx="1" presStyleCnt="3" custScaleX="149757" custScaleY="107036" custLinFactNeighborY="15213">
        <dgm:presLayoutVars>
          <dgm:bulletEnabled val="1"/>
        </dgm:presLayoutVars>
      </dgm:prSet>
      <dgm:spPr/>
    </dgm:pt>
    <dgm:pt modelId="{FAE58256-A3A5-9049-A05B-5DDB64514AA5}" type="pres">
      <dgm:prSet presAssocID="{1868751F-AB72-9947-9C30-B1EFC84FF38D}" presName="childNode2tx" presStyleCnt="0">
        <dgm:presLayoutVars>
          <dgm:bulletEnabled val="1"/>
        </dgm:presLayoutVars>
      </dgm:prSet>
      <dgm:spPr/>
    </dgm:pt>
    <dgm:pt modelId="{21529069-1DC2-4641-8600-2E7FCF6F7C8B}" type="pres">
      <dgm:prSet presAssocID="{1868751F-AB72-9947-9C30-B1EFC84FF38D}" presName="parentNode2" presStyleLbl="node1" presStyleIdx="1" presStyleCnt="3" custScaleX="106026" custScaleY="160907">
        <dgm:presLayoutVars>
          <dgm:chMax val="0"/>
          <dgm:bulletEnabled val="1"/>
        </dgm:presLayoutVars>
      </dgm:prSet>
      <dgm:spPr/>
    </dgm:pt>
    <dgm:pt modelId="{368A9DBD-61F3-784C-BC24-3BE714155A1D}" type="pres">
      <dgm:prSet presAssocID="{1868751F-AB72-9947-9C30-B1EFC84FF38D}" presName="connSite2" presStyleCnt="0"/>
      <dgm:spPr/>
    </dgm:pt>
    <dgm:pt modelId="{4C097108-D617-A148-8F0B-58DC81CAEAF7}" type="pres">
      <dgm:prSet presAssocID="{38982E26-14B4-1B44-BC86-9A95851188F3}" presName="Name18" presStyleLbl="sibTrans2D1" presStyleIdx="1" presStyleCnt="2"/>
      <dgm:spPr/>
    </dgm:pt>
    <dgm:pt modelId="{60C7DEFA-CCF8-3144-B222-7344ED520DF4}" type="pres">
      <dgm:prSet presAssocID="{208BC39B-AF1E-7541-BD4A-7631011D30E9}" presName="composite1" presStyleCnt="0"/>
      <dgm:spPr/>
    </dgm:pt>
    <dgm:pt modelId="{4D6411C2-EE73-7A4D-ACC9-5549D0046A8C}" type="pres">
      <dgm:prSet presAssocID="{208BC39B-AF1E-7541-BD4A-7631011D30E9}" presName="dummyNode1" presStyleCnt="0"/>
      <dgm:spPr/>
    </dgm:pt>
    <dgm:pt modelId="{322E1915-36E6-0047-A41D-D950C9FAFB61}" type="pres">
      <dgm:prSet presAssocID="{208BC39B-AF1E-7541-BD4A-7631011D30E9}" presName="childNode1" presStyleLbl="bgAcc1" presStyleIdx="2" presStyleCnt="3" custScaleX="110688" custScaleY="88315" custLinFactNeighborX="-1327" custLinFactNeighborY="-37848">
        <dgm:presLayoutVars>
          <dgm:bulletEnabled val="1"/>
        </dgm:presLayoutVars>
      </dgm:prSet>
      <dgm:spPr/>
    </dgm:pt>
    <dgm:pt modelId="{809ABC3F-B6DC-B446-8F6E-EDA7FFEBA1EC}" type="pres">
      <dgm:prSet presAssocID="{208BC39B-AF1E-7541-BD4A-7631011D30E9}" presName="childNode1tx" presStyleCnt="0">
        <dgm:presLayoutVars>
          <dgm:bulletEnabled val="1"/>
        </dgm:presLayoutVars>
      </dgm:prSet>
      <dgm:spPr/>
    </dgm:pt>
    <dgm:pt modelId="{C286289C-EAFF-8F4B-BF67-5F1FF7655EBC}" type="pres">
      <dgm:prSet presAssocID="{208BC39B-AF1E-7541-BD4A-7631011D30E9}" presName="parentNode1" presStyleLbl="node1" presStyleIdx="2" presStyleCnt="3" custLinFactNeighborX="-17367" custLinFactNeighborY="-35985">
        <dgm:presLayoutVars>
          <dgm:chMax val="1"/>
          <dgm:bulletEnabled val="1"/>
        </dgm:presLayoutVars>
      </dgm:prSet>
      <dgm:spPr/>
    </dgm:pt>
    <dgm:pt modelId="{0AC86211-89BE-6244-836C-50FB80B8BAF9}" type="pres">
      <dgm:prSet presAssocID="{208BC39B-AF1E-7541-BD4A-7631011D30E9}" presName="connSite1" presStyleCnt="0"/>
      <dgm:spPr/>
    </dgm:pt>
  </dgm:ptLst>
  <dgm:cxnLst>
    <dgm:cxn modelId="{5D356AFF-AFDB-409E-ADDB-57EEFFE35F44}" srcId="{380D9855-3965-4C4A-B1C8-B26DA43A9FD6}" destId="{FC8B118D-5D1F-1A48-AC71-2D72BC3A36BC}" srcOrd="0" destOrd="0" parTransId="{654C4D8E-4A9E-D749-803F-1CE23732A26F}" sibTransId="{D4C68C27-10D7-9D41-B358-D91F073260F4}"/>
    <dgm:cxn modelId="{F5C0977A-9DCA-4AC9-873E-5679782A6727}" srcId="{FC8B118D-5D1F-1A48-AC71-2D72BC3A36BC}" destId="{058B650F-61E2-D149-AAD9-B49D2B61B4DE}" srcOrd="0" destOrd="0" parTransId="{47E232B7-E0D5-1C43-B2AF-0CA6B057C89E}" sibTransId="{088845E8-D5D8-D145-9606-53B2EA9DC831}"/>
    <dgm:cxn modelId="{74CBE70C-BE66-407E-96D6-CA00374558D8}" srcId="{FC8B118D-5D1F-1A48-AC71-2D72BC3A36BC}" destId="{DBD8202A-B467-264E-AC1A-49AECBF42A53}" srcOrd="1" destOrd="0" parTransId="{DBAC1B67-9BC4-CF4B-8072-1980D5E4658C}" sibTransId="{2F9F2C13-E1AD-6447-ACB1-31078F530EE4}"/>
    <dgm:cxn modelId="{CC77DF28-CF3B-49FA-B25B-AA0F2BD1ED57}" srcId="{380D9855-3965-4C4A-B1C8-B26DA43A9FD6}" destId="{1868751F-AB72-9947-9C30-B1EFC84FF38D}" srcOrd="1" destOrd="0" parTransId="{D20BCA9F-FA86-2C4E-836F-8224FAD710BF}" sibTransId="{38982E26-14B4-1B44-BC86-9A95851188F3}"/>
    <dgm:cxn modelId="{0857045F-42A6-4798-AD2E-D9E09C367216}" srcId="{1868751F-AB72-9947-9C30-B1EFC84FF38D}" destId="{A4C2911F-087E-2A4C-9EE8-1639494D0E00}" srcOrd="0" destOrd="1" parTransId="{801BFB93-F720-A94F-B22D-DF5C60852C04}" sibTransId="{00DE8622-CF0C-454D-B38F-D152BC88EA82}"/>
    <dgm:cxn modelId="{EBBC4488-B39A-40E6-9DC0-80D9145E2B80}" srcId="{1868751F-AB72-9947-9C30-B1EFC84FF38D}" destId="{5AA4FE69-73C3-1A44-AA9B-680B5D340B7E}" srcOrd="1" destOrd="1" parTransId="{2FDA669C-4731-AF4F-B5D6-075C5720653B}" sibTransId="{D7DA402A-6FF1-DE4D-8800-CADD2E076907}"/>
    <dgm:cxn modelId="{EECD8DBD-E188-4856-843B-608615BD0D1A}" srcId="{380D9855-3965-4C4A-B1C8-B26DA43A9FD6}" destId="{208BC39B-AF1E-7541-BD4A-7631011D30E9}" srcOrd="2" destOrd="0" parTransId="{C5D073D6-5767-CE4A-9E23-8A4B9E7C4C83}" sibTransId="{D4998901-1E30-7C49-B44E-0E2764CF86AB}"/>
    <dgm:cxn modelId="{790A0EA2-C2FA-4552-9E3C-206A1AD2EB99}" srcId="{208BC39B-AF1E-7541-BD4A-7631011D30E9}" destId="{62F7C424-3949-834C-9923-088A1F58364A}" srcOrd="0" destOrd="2" parTransId="{E3EDD22B-4109-2D4D-83AB-3AE87639BF64}" sibTransId="{F4A30661-9313-694C-B19D-64A34ED6C10D}"/>
    <dgm:cxn modelId="{EC239945-9208-4290-943E-02303A5162A2}" srcId="{208BC39B-AF1E-7541-BD4A-7631011D30E9}" destId="{B2F67C51-BCAC-4F47-952B-D9E85E86FF40}" srcOrd="1" destOrd="2" parTransId="{74F76BF3-8944-41AD-83ED-12A5BD8C86F5}" sibTransId="{0EB689C6-B302-40CD-A662-88917D5AB28E}"/>
    <dgm:cxn modelId="{633CB4DE-D449-4753-9ECE-39D4BB934FE2}" type="presOf" srcId="{380D9855-3965-4C4A-B1C8-B26DA43A9FD6}" destId="{8112BA1E-D34E-2C4B-9402-AC42B902EBE6}" srcOrd="0" destOrd="0" presId="urn:microsoft.com/office/officeart/2005/8/layout/hProcess4"/>
    <dgm:cxn modelId="{D00D4F94-DB56-4159-8B9A-D374D3163B5C}" type="presParOf" srcId="{8112BA1E-D34E-2C4B-9402-AC42B902EBE6}" destId="{48BDFCAA-B531-B140-8811-CDE26685B258}" srcOrd="0" destOrd="0" presId="urn:microsoft.com/office/officeart/2005/8/layout/hProcess4"/>
    <dgm:cxn modelId="{C613240E-8451-4CBC-9BA7-9EBB0DAE0A54}" type="presParOf" srcId="{8112BA1E-D34E-2C4B-9402-AC42B902EBE6}" destId="{1D1C9C7C-5170-F44D-B704-EB9DB206DA5D}" srcOrd="1" destOrd="0" presId="urn:microsoft.com/office/officeart/2005/8/layout/hProcess4"/>
    <dgm:cxn modelId="{458E3138-7C4E-4560-8948-EC4BB1FC2528}" type="presParOf" srcId="{8112BA1E-D34E-2C4B-9402-AC42B902EBE6}" destId="{0B3F452A-2CC8-2F4B-977E-4897373AE0C7}" srcOrd="2" destOrd="0" presId="urn:microsoft.com/office/officeart/2005/8/layout/hProcess4"/>
    <dgm:cxn modelId="{0DCA1781-B162-4AE5-AC2A-4B80BF7092B4}" type="presParOf" srcId="{0B3F452A-2CC8-2F4B-977E-4897373AE0C7}" destId="{A8021E6A-F482-8C4F-8F3C-F11936ACE8C2}" srcOrd="0" destOrd="2" presId="urn:microsoft.com/office/officeart/2005/8/layout/hProcess4"/>
    <dgm:cxn modelId="{A1A7BA5D-5D7F-4DED-A32E-E75656BB899D}" type="presParOf" srcId="{A8021E6A-F482-8C4F-8F3C-F11936ACE8C2}" destId="{4018B454-D323-B04F-87B0-5A7307CE89F2}" srcOrd="0" destOrd="0" presId="urn:microsoft.com/office/officeart/2005/8/layout/hProcess4"/>
    <dgm:cxn modelId="{E87DA411-946E-4110-8891-BAD23C2EF2A4}" type="presParOf" srcId="{A8021E6A-F482-8C4F-8F3C-F11936ACE8C2}" destId="{5F5A5420-1017-CC41-945E-FD283ADEE76C}" srcOrd="1" destOrd="0" presId="urn:microsoft.com/office/officeart/2005/8/layout/hProcess4"/>
    <dgm:cxn modelId="{FBF4356A-4D70-4E74-8517-5BD190F5CCC4}" type="presOf" srcId="{058B650F-61E2-D149-AAD9-B49D2B61B4DE}" destId="{5F5A5420-1017-CC41-945E-FD283ADEE76C}" srcOrd="0" destOrd="0" presId="urn:microsoft.com/office/officeart/2005/8/layout/hProcess4"/>
    <dgm:cxn modelId="{05AF4C0F-4903-4024-970C-4999324166C4}" type="presOf" srcId="{DBD8202A-B467-264E-AC1A-49AECBF42A53}" destId="{5F5A5420-1017-CC41-945E-FD283ADEE76C}" srcOrd="0" destOrd="1" presId="urn:microsoft.com/office/officeart/2005/8/layout/hProcess4"/>
    <dgm:cxn modelId="{E524C95F-0045-41E1-8992-FAFBF7117B3F}" type="presParOf" srcId="{A8021E6A-F482-8C4F-8F3C-F11936ACE8C2}" destId="{0F01128B-D2EF-7548-9C0A-41D49F928A76}" srcOrd="2" destOrd="0" presId="urn:microsoft.com/office/officeart/2005/8/layout/hProcess4"/>
    <dgm:cxn modelId="{C59BCBA5-6744-4A50-86DF-FFEDE20EA906}" type="presOf" srcId="{058B650F-61E2-D149-AAD9-B49D2B61B4DE}" destId="{0F01128B-D2EF-7548-9C0A-41D49F928A76}" srcOrd="1" destOrd="0" presId="urn:microsoft.com/office/officeart/2005/8/layout/hProcess4"/>
    <dgm:cxn modelId="{56E9BFB6-05FD-43BF-A8B8-5662864836A3}" type="presOf" srcId="{DBD8202A-B467-264E-AC1A-49AECBF42A53}" destId="{0F01128B-D2EF-7548-9C0A-41D49F928A76}" srcOrd="1" destOrd="1" presId="urn:microsoft.com/office/officeart/2005/8/layout/hProcess4"/>
    <dgm:cxn modelId="{421700A1-423D-40FC-A14A-3B8059DD77B8}" type="presParOf" srcId="{A8021E6A-F482-8C4F-8F3C-F11936ACE8C2}" destId="{FF8439C5-50E5-CE4F-AC20-109451BDBAC0}" srcOrd="3" destOrd="0" presId="urn:microsoft.com/office/officeart/2005/8/layout/hProcess4"/>
    <dgm:cxn modelId="{049F33EC-87EC-453A-909D-43863BED68D4}" type="presOf" srcId="{FC8B118D-5D1F-1A48-AC71-2D72BC3A36BC}" destId="{FF8439C5-50E5-CE4F-AC20-109451BDBAC0}" srcOrd="0" destOrd="0" presId="urn:microsoft.com/office/officeart/2005/8/layout/hProcess4"/>
    <dgm:cxn modelId="{A3E67159-F434-4E77-ABC1-6FB03F8BAA23}" type="presParOf" srcId="{A8021E6A-F482-8C4F-8F3C-F11936ACE8C2}" destId="{9ED51109-C884-3E40-A9BF-CA6E9A44876E}" srcOrd="4" destOrd="0" presId="urn:microsoft.com/office/officeart/2005/8/layout/hProcess4"/>
    <dgm:cxn modelId="{CD8F9B5B-BBBD-4A72-88C4-ABAC4E863E82}" type="presParOf" srcId="{0B3F452A-2CC8-2F4B-977E-4897373AE0C7}" destId="{6E881FC2-C329-214E-8C93-A6A658CF3D7F}" srcOrd="1" destOrd="2" presId="urn:microsoft.com/office/officeart/2005/8/layout/hProcess4"/>
    <dgm:cxn modelId="{1AAFD93D-3159-4A57-B995-0683FE4AAB29}" type="presOf" srcId="{D4C68C27-10D7-9D41-B358-D91F073260F4}" destId="{6E881FC2-C329-214E-8C93-A6A658CF3D7F}" srcOrd="0" destOrd="0" presId="urn:microsoft.com/office/officeart/2005/8/layout/hProcess4"/>
    <dgm:cxn modelId="{67EE1AC9-AF0E-4557-8F95-D6124E9DB534}" type="presParOf" srcId="{0B3F452A-2CC8-2F4B-977E-4897373AE0C7}" destId="{EC745E1F-B259-1349-921A-986411AAE276}" srcOrd="2" destOrd="2" presId="urn:microsoft.com/office/officeart/2005/8/layout/hProcess4"/>
    <dgm:cxn modelId="{02F8F5F0-82D0-4970-8727-74FF45C90FFD}" type="presParOf" srcId="{EC745E1F-B259-1349-921A-986411AAE276}" destId="{6481C154-9CB0-A840-AD04-71AAECAC8E96}" srcOrd="0" destOrd="2" presId="urn:microsoft.com/office/officeart/2005/8/layout/hProcess4"/>
    <dgm:cxn modelId="{7765938C-B216-4E05-B1C3-75DD66A8FB78}" type="presParOf" srcId="{EC745E1F-B259-1349-921A-986411AAE276}" destId="{70E0EAD3-F64C-E549-A8B8-F318F7AC0E27}" srcOrd="1" destOrd="2" presId="urn:microsoft.com/office/officeart/2005/8/layout/hProcess4"/>
    <dgm:cxn modelId="{A1ADBC26-95BC-4740-851E-4EE8F2D4246F}" type="presOf" srcId="{A4C2911F-087E-2A4C-9EE8-1639494D0E00}" destId="{70E0EAD3-F64C-E549-A8B8-F318F7AC0E27}" srcOrd="0" destOrd="0" presId="urn:microsoft.com/office/officeart/2005/8/layout/hProcess4"/>
    <dgm:cxn modelId="{B6DA3151-FE5C-432F-8468-25C2359D8910}" type="presOf" srcId="{5AA4FE69-73C3-1A44-AA9B-680B5D340B7E}" destId="{70E0EAD3-F64C-E549-A8B8-F318F7AC0E27}" srcOrd="0" destOrd="1" presId="urn:microsoft.com/office/officeart/2005/8/layout/hProcess4"/>
    <dgm:cxn modelId="{B7097FEB-F525-42DC-B470-5529F79904F3}" type="presParOf" srcId="{EC745E1F-B259-1349-921A-986411AAE276}" destId="{FAE58256-A3A5-9049-A05B-5DDB64514AA5}" srcOrd="2" destOrd="2" presId="urn:microsoft.com/office/officeart/2005/8/layout/hProcess4"/>
    <dgm:cxn modelId="{7A78CFEF-7D83-4FF2-9619-355B02291200}" type="presOf" srcId="{A4C2911F-087E-2A4C-9EE8-1639494D0E00}" destId="{FAE58256-A3A5-9049-A05B-5DDB64514AA5}" srcOrd="1" destOrd="0" presId="urn:microsoft.com/office/officeart/2005/8/layout/hProcess4"/>
    <dgm:cxn modelId="{D7C14A59-B1DD-4818-B056-5F9DB0638D27}" type="presOf" srcId="{5AA4FE69-73C3-1A44-AA9B-680B5D340B7E}" destId="{FAE58256-A3A5-9049-A05B-5DDB64514AA5}" srcOrd="1" destOrd="1" presId="urn:microsoft.com/office/officeart/2005/8/layout/hProcess4"/>
    <dgm:cxn modelId="{03514847-573C-489D-9D04-EE801FEB10C4}" type="presParOf" srcId="{EC745E1F-B259-1349-921A-986411AAE276}" destId="{21529069-1DC2-4641-8600-2E7FCF6F7C8B}" srcOrd="3" destOrd="2" presId="urn:microsoft.com/office/officeart/2005/8/layout/hProcess4"/>
    <dgm:cxn modelId="{F60C5477-2EE3-45ED-AE5F-11359A15F93A}" type="presOf" srcId="{1868751F-AB72-9947-9C30-B1EFC84FF38D}" destId="{21529069-1DC2-4641-8600-2E7FCF6F7C8B}" srcOrd="0" destOrd="0" presId="urn:microsoft.com/office/officeart/2005/8/layout/hProcess4"/>
    <dgm:cxn modelId="{8D4B81EB-D2BC-40BD-A591-0366559133F8}" type="presParOf" srcId="{EC745E1F-B259-1349-921A-986411AAE276}" destId="{368A9DBD-61F3-784C-BC24-3BE714155A1D}" srcOrd="4" destOrd="2" presId="urn:microsoft.com/office/officeart/2005/8/layout/hProcess4"/>
    <dgm:cxn modelId="{1E800FAC-6EC7-4B9B-95AB-BFB5EB9F4C20}" type="presParOf" srcId="{0B3F452A-2CC8-2F4B-977E-4897373AE0C7}" destId="{4C097108-D617-A148-8F0B-58DC81CAEAF7}" srcOrd="3" destOrd="2" presId="urn:microsoft.com/office/officeart/2005/8/layout/hProcess4"/>
    <dgm:cxn modelId="{E4D1CEF7-38AA-4DA9-9EB1-4C2CCE7B88FC}" type="presOf" srcId="{38982E26-14B4-1B44-BC86-9A95851188F3}" destId="{4C097108-D617-A148-8F0B-58DC81CAEAF7}" srcOrd="0" destOrd="0" presId="urn:microsoft.com/office/officeart/2005/8/layout/hProcess4"/>
    <dgm:cxn modelId="{06E4B8E2-A895-4181-8ED9-67CB8A35979D}" type="presParOf" srcId="{0B3F452A-2CC8-2F4B-977E-4897373AE0C7}" destId="{60C7DEFA-CCF8-3144-B222-7344ED520DF4}" srcOrd="4" destOrd="2" presId="urn:microsoft.com/office/officeart/2005/8/layout/hProcess4"/>
    <dgm:cxn modelId="{A02CDA24-4E45-4956-BB6E-C4649394DD10}" type="presParOf" srcId="{60C7DEFA-CCF8-3144-B222-7344ED520DF4}" destId="{4D6411C2-EE73-7A4D-ACC9-5549D0046A8C}" srcOrd="0" destOrd="4" presId="urn:microsoft.com/office/officeart/2005/8/layout/hProcess4"/>
    <dgm:cxn modelId="{8F305EC6-9433-4021-B9DB-1217725A51A4}" type="presParOf" srcId="{60C7DEFA-CCF8-3144-B222-7344ED520DF4}" destId="{322E1915-36E6-0047-A41D-D950C9FAFB61}" srcOrd="1" destOrd="4" presId="urn:microsoft.com/office/officeart/2005/8/layout/hProcess4"/>
    <dgm:cxn modelId="{68E4B55F-FCB3-4A38-8A5A-30AA1CD4C7AA}" type="presOf" srcId="{62F7C424-3949-834C-9923-088A1F58364A}" destId="{322E1915-36E6-0047-A41D-D950C9FAFB61}" srcOrd="0" destOrd="0" presId="urn:microsoft.com/office/officeart/2005/8/layout/hProcess4"/>
    <dgm:cxn modelId="{BBC320C8-228A-4560-9A5A-DDB084B88487}" type="presOf" srcId="{B2F67C51-BCAC-4F47-952B-D9E85E86FF40}" destId="{322E1915-36E6-0047-A41D-D950C9FAFB61}" srcOrd="0" destOrd="1" presId="urn:microsoft.com/office/officeart/2005/8/layout/hProcess4"/>
    <dgm:cxn modelId="{38E2862A-7B1C-4799-B7F8-2D89E601E2DB}" type="presParOf" srcId="{60C7DEFA-CCF8-3144-B222-7344ED520DF4}" destId="{809ABC3F-B6DC-B446-8F6E-EDA7FFEBA1EC}" srcOrd="2" destOrd="4" presId="urn:microsoft.com/office/officeart/2005/8/layout/hProcess4"/>
    <dgm:cxn modelId="{0ACFA038-1BD4-4C25-A9F3-347436844272}" type="presOf" srcId="{62F7C424-3949-834C-9923-088A1F58364A}" destId="{809ABC3F-B6DC-B446-8F6E-EDA7FFEBA1EC}" srcOrd="1" destOrd="0" presId="urn:microsoft.com/office/officeart/2005/8/layout/hProcess4"/>
    <dgm:cxn modelId="{CADBA659-49F2-4843-825C-9389621F9EBC}" type="presOf" srcId="{B2F67C51-BCAC-4F47-952B-D9E85E86FF40}" destId="{809ABC3F-B6DC-B446-8F6E-EDA7FFEBA1EC}" srcOrd="1" destOrd="1" presId="urn:microsoft.com/office/officeart/2005/8/layout/hProcess4"/>
    <dgm:cxn modelId="{B21DC8D0-5EC1-48D9-8678-150ADED7777C}" type="presParOf" srcId="{60C7DEFA-CCF8-3144-B222-7344ED520DF4}" destId="{C286289C-EAFF-8F4B-BF67-5F1FF7655EBC}" srcOrd="3" destOrd="4" presId="urn:microsoft.com/office/officeart/2005/8/layout/hProcess4"/>
    <dgm:cxn modelId="{AF17F819-320A-4D60-96B2-8160E46546F8}" type="presOf" srcId="{208BC39B-AF1E-7541-BD4A-7631011D30E9}" destId="{C286289C-EAFF-8F4B-BF67-5F1FF7655EBC}" srcOrd="0" destOrd="0" presId="urn:microsoft.com/office/officeart/2005/8/layout/hProcess4"/>
    <dgm:cxn modelId="{5922EC29-59E1-4717-B953-C1018F9622B1}" type="presParOf" srcId="{60C7DEFA-CCF8-3144-B222-7344ED520DF4}" destId="{0AC86211-89BE-6244-836C-50FB80B8BAF9}" srcOrd="4" destOrd="4" presId="urn:microsoft.com/office/officeart/2005/8/layout/hProcess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1B0962-161D-488D-8227-0E6A7EE2E90F}"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zh-CN" altLang="en-US"/>
        </a:p>
      </dgm:t>
    </dgm:pt>
    <dgm:pt modelId="{69DFF7FF-F8FD-45E7-8846-B3D6E71DBA7E}" type="asst">
      <dgm:prSet phldrT="[文本]" custT="1"/>
      <dgm:spPr>
        <a:solidFill>
          <a:srgbClr val="9C0308"/>
        </a:solidFill>
      </dgm:spPr>
      <dgm:t>
        <a:bodyPr/>
        <a:lstStyle/>
        <a:p>
          <a:r>
            <a:rPr lang="zh-CN" altLang="en-US" sz="2000" dirty="0"/>
            <a:t>基本面因子</a:t>
          </a:r>
        </a:p>
      </dgm:t>
    </dgm:pt>
    <dgm:pt modelId="{EC41F9C2-F726-46CB-9E26-F0199074C16F}" cxnId="{3C963B8C-68D6-459A-8A95-45B1E8036C53}" type="parTrans">
      <dgm:prSet/>
      <dgm:spPr/>
      <dgm:t>
        <a:bodyPr/>
        <a:lstStyle/>
        <a:p>
          <a:endParaRPr lang="zh-CN" altLang="en-US"/>
        </a:p>
      </dgm:t>
    </dgm:pt>
    <dgm:pt modelId="{9D4D6628-A192-4A40-B3B4-04B6A2A3DDB7}" cxnId="{3C963B8C-68D6-459A-8A95-45B1E8036C53}" type="sibTrans">
      <dgm:prSet/>
      <dgm:spPr/>
      <dgm:t>
        <a:bodyPr/>
        <a:lstStyle/>
        <a:p>
          <a:endParaRPr lang="zh-CN" altLang="en-US"/>
        </a:p>
      </dgm:t>
    </dgm:pt>
    <dgm:pt modelId="{52DFC2DF-8ACB-4D88-A983-6E18BD404EBA}">
      <dgm:prSet phldrT="[文本]" custT="1"/>
      <dgm:spPr>
        <a:solidFill>
          <a:srgbClr val="9C0308"/>
        </a:solidFill>
      </dgm:spPr>
      <dgm:t>
        <a:bodyPr/>
        <a:lstStyle/>
        <a:p>
          <a:r>
            <a:rPr lang="zh-CN" altLang="en-US" sz="2000" dirty="0"/>
            <a:t>财务因子</a:t>
          </a:r>
        </a:p>
      </dgm:t>
    </dgm:pt>
    <dgm:pt modelId="{82DE3043-5928-495D-B81D-10B0E442E7C1}" cxnId="{4C445529-E7A1-44EB-81CB-11D121F2B430}" type="parTrans">
      <dgm:prSet/>
      <dgm:spPr>
        <a:ln>
          <a:solidFill>
            <a:srgbClr val="B23E3E"/>
          </a:solidFill>
        </a:ln>
      </dgm:spPr>
      <dgm:t>
        <a:bodyPr/>
        <a:lstStyle/>
        <a:p>
          <a:endParaRPr lang="zh-CN" altLang="en-US"/>
        </a:p>
      </dgm:t>
    </dgm:pt>
    <dgm:pt modelId="{847289DE-36DB-4840-B961-7956FF8E5969}" cxnId="{4C445529-E7A1-44EB-81CB-11D121F2B430}" type="sibTrans">
      <dgm:prSet/>
      <dgm:spPr/>
      <dgm:t>
        <a:bodyPr/>
        <a:lstStyle/>
        <a:p>
          <a:endParaRPr lang="zh-CN" altLang="en-US"/>
        </a:p>
      </dgm:t>
    </dgm:pt>
    <dgm:pt modelId="{C6804025-9325-4750-AC99-B832B3C1DA01}">
      <dgm:prSet phldrT="[文本]" custT="1"/>
      <dgm:spPr>
        <a:solidFill>
          <a:srgbClr val="9C0308"/>
        </a:solidFill>
      </dgm:spPr>
      <dgm:t>
        <a:bodyPr/>
        <a:lstStyle/>
        <a:p>
          <a:r>
            <a:rPr lang="zh-CN" altLang="en-US" sz="2000" dirty="0"/>
            <a:t>市场因子</a:t>
          </a:r>
        </a:p>
      </dgm:t>
    </dgm:pt>
    <dgm:pt modelId="{6631C7B0-18BA-4C03-BBD7-6462A0EBE9DE}" cxnId="{D848971F-97D5-4EF3-8EAE-C322FFBB2190}" type="parTrans">
      <dgm:prSet/>
      <dgm:spPr/>
      <dgm:t>
        <a:bodyPr/>
        <a:lstStyle/>
        <a:p>
          <a:endParaRPr lang="zh-CN" altLang="en-US"/>
        </a:p>
      </dgm:t>
    </dgm:pt>
    <dgm:pt modelId="{7C16BD50-B005-4ADE-9D8B-1215098C1272}" cxnId="{D848971F-97D5-4EF3-8EAE-C322FFBB2190}" type="sibTrans">
      <dgm:prSet/>
      <dgm:spPr/>
      <dgm:t>
        <a:bodyPr/>
        <a:lstStyle/>
        <a:p>
          <a:endParaRPr lang="zh-CN" altLang="en-US"/>
        </a:p>
      </dgm:t>
    </dgm:pt>
    <dgm:pt modelId="{F57AF02D-3736-43C2-A61C-ABA890C6265A}">
      <dgm:prSet phldrT="[文本]" custT="1"/>
      <dgm:spPr>
        <a:solidFill>
          <a:srgbClr val="9C0308"/>
        </a:solidFill>
      </dgm:spPr>
      <dgm:t>
        <a:bodyPr/>
        <a:lstStyle/>
        <a:p>
          <a:r>
            <a:rPr lang="zh-CN" altLang="en-US" sz="2000" dirty="0"/>
            <a:t>估值因子</a:t>
          </a:r>
        </a:p>
      </dgm:t>
    </dgm:pt>
    <dgm:pt modelId="{F5BD3E9C-0F7A-47EB-975B-40376343E686}" cxnId="{8E9C7E64-848D-4595-B738-6CBBD50734CD}" type="parTrans">
      <dgm:prSet/>
      <dgm:spPr>
        <a:solidFill>
          <a:srgbClr val="972022"/>
        </a:solidFill>
        <a:ln>
          <a:solidFill>
            <a:srgbClr val="B23E3E"/>
          </a:solidFill>
        </a:ln>
      </dgm:spPr>
      <dgm:t>
        <a:bodyPr/>
        <a:lstStyle/>
        <a:p>
          <a:endParaRPr lang="zh-CN" altLang="en-US"/>
        </a:p>
      </dgm:t>
    </dgm:pt>
    <dgm:pt modelId="{33BA0F34-46F1-4677-9CDE-979199A72955}" cxnId="{8E9C7E64-848D-4595-B738-6CBBD50734CD}" type="sibTrans">
      <dgm:prSet/>
      <dgm:spPr/>
      <dgm:t>
        <a:bodyPr/>
        <a:lstStyle/>
        <a:p>
          <a:endParaRPr lang="zh-CN" altLang="en-US"/>
        </a:p>
      </dgm:t>
    </dgm:pt>
    <dgm:pt modelId="{748D6547-3176-48FD-ACC6-4A600BF88689}" type="pres">
      <dgm:prSet presAssocID="{DF1B0962-161D-488D-8227-0E6A7EE2E90F}" presName="hierChild1" presStyleCnt="0">
        <dgm:presLayoutVars>
          <dgm:orgChart val="1"/>
          <dgm:chPref val="1"/>
          <dgm:dir/>
          <dgm:animOne val="branch"/>
          <dgm:animLvl val="lvl"/>
          <dgm:resizeHandles/>
        </dgm:presLayoutVars>
      </dgm:prSet>
      <dgm:spPr/>
    </dgm:pt>
    <dgm:pt modelId="{61EC1FF1-A6A5-4A1D-BC95-2765703687A5}" type="pres">
      <dgm:prSet presAssocID="{69DFF7FF-F8FD-45E7-8846-B3D6E71DBA7E}" presName="hierRoot1" presStyleCnt="0">
        <dgm:presLayoutVars>
          <dgm:hierBranch val="init"/>
        </dgm:presLayoutVars>
      </dgm:prSet>
      <dgm:spPr/>
    </dgm:pt>
    <dgm:pt modelId="{C27F88DC-F79C-4517-A92A-D359D3AAC07A}" type="pres">
      <dgm:prSet presAssocID="{69DFF7FF-F8FD-45E7-8846-B3D6E71DBA7E}" presName="rootComposite1" presStyleCnt="0"/>
      <dgm:spPr/>
    </dgm:pt>
    <dgm:pt modelId="{EDFC1FA9-3FC2-4793-A27D-121E8A67713C}" type="pres">
      <dgm:prSet presAssocID="{69DFF7FF-F8FD-45E7-8846-B3D6E71DBA7E}" presName="rootText1" presStyleLbl="node0" presStyleIdx="0" presStyleCnt="1">
        <dgm:presLayoutVars>
          <dgm:chPref val="3"/>
        </dgm:presLayoutVars>
      </dgm:prSet>
      <dgm:spPr/>
    </dgm:pt>
    <dgm:pt modelId="{0F40BC09-D39C-4AD4-927D-BA86F7DA4132}" type="pres">
      <dgm:prSet presAssocID="{69DFF7FF-F8FD-45E7-8846-B3D6E71DBA7E}" presName="rootConnector1" presStyleLbl="asst0" presStyleIdx="0" presStyleCnt="0"/>
      <dgm:spPr/>
    </dgm:pt>
    <dgm:pt modelId="{1165B937-078E-4C74-A25A-1E47FECC8AEB}" type="pres">
      <dgm:prSet presAssocID="{69DFF7FF-F8FD-45E7-8846-B3D6E71DBA7E}" presName="hierChild2" presStyleCnt="0"/>
      <dgm:spPr/>
    </dgm:pt>
    <dgm:pt modelId="{8F6E6FF6-BF89-4B9C-B450-B3EF0A94D26E}" type="pres">
      <dgm:prSet presAssocID="{82DE3043-5928-495D-B81D-10B0E442E7C1}" presName="Name37" presStyleLbl="parChTrans1D2" presStyleIdx="0" presStyleCnt="3"/>
      <dgm:spPr/>
    </dgm:pt>
    <dgm:pt modelId="{990AFD7C-5D1A-4800-8BC8-A577BAB7E458}" type="pres">
      <dgm:prSet presAssocID="{52DFC2DF-8ACB-4D88-A983-6E18BD404EBA}" presName="hierRoot2" presStyleCnt="0">
        <dgm:presLayoutVars>
          <dgm:hierBranch val="init"/>
        </dgm:presLayoutVars>
      </dgm:prSet>
      <dgm:spPr/>
    </dgm:pt>
    <dgm:pt modelId="{F9C586F8-61AB-4C77-B3E1-44B6E68719D4}" type="pres">
      <dgm:prSet presAssocID="{52DFC2DF-8ACB-4D88-A983-6E18BD404EBA}" presName="rootComposite" presStyleCnt="0"/>
      <dgm:spPr/>
    </dgm:pt>
    <dgm:pt modelId="{50D90859-0E9D-4226-9C10-45595DFAFB7F}" type="pres">
      <dgm:prSet presAssocID="{52DFC2DF-8ACB-4D88-A983-6E18BD404EBA}" presName="rootText" presStyleLbl="node2" presStyleIdx="0" presStyleCnt="3">
        <dgm:presLayoutVars>
          <dgm:chPref val="3"/>
        </dgm:presLayoutVars>
      </dgm:prSet>
      <dgm:spPr/>
    </dgm:pt>
    <dgm:pt modelId="{AF70D7CD-9EA8-4F1E-9151-C22E868BD9AE}" type="pres">
      <dgm:prSet presAssocID="{52DFC2DF-8ACB-4D88-A983-6E18BD404EBA}" presName="rootConnector" presStyleLbl="node2" presStyleIdx="0" presStyleCnt="3"/>
      <dgm:spPr/>
    </dgm:pt>
    <dgm:pt modelId="{8C1CAEFF-A321-42BD-96E3-16B7669D7E80}" type="pres">
      <dgm:prSet presAssocID="{52DFC2DF-8ACB-4D88-A983-6E18BD404EBA}" presName="hierChild4" presStyleCnt="0"/>
      <dgm:spPr/>
    </dgm:pt>
    <dgm:pt modelId="{E8F7DAA7-8D80-452C-BB74-8C7054AF93ED}" type="pres">
      <dgm:prSet presAssocID="{52DFC2DF-8ACB-4D88-A983-6E18BD404EBA}" presName="hierChild5" presStyleCnt="0"/>
      <dgm:spPr/>
    </dgm:pt>
    <dgm:pt modelId="{0CC566DA-B0C5-4783-AB39-8B652370ED19}" type="pres">
      <dgm:prSet presAssocID="{6631C7B0-18BA-4C03-BBD7-6462A0EBE9DE}" presName="Name37" presStyleLbl="parChTrans1D2" presStyleIdx="1" presStyleCnt="3"/>
      <dgm:spPr/>
    </dgm:pt>
    <dgm:pt modelId="{557175CC-D880-4813-89F5-D8648E192906}" type="pres">
      <dgm:prSet presAssocID="{C6804025-9325-4750-AC99-B832B3C1DA01}" presName="hierRoot2" presStyleCnt="0">
        <dgm:presLayoutVars>
          <dgm:hierBranch val="init"/>
        </dgm:presLayoutVars>
      </dgm:prSet>
      <dgm:spPr/>
    </dgm:pt>
    <dgm:pt modelId="{329A9E64-9A4D-4382-8928-EAD858EB2242}" type="pres">
      <dgm:prSet presAssocID="{C6804025-9325-4750-AC99-B832B3C1DA01}" presName="rootComposite" presStyleCnt="0"/>
      <dgm:spPr/>
    </dgm:pt>
    <dgm:pt modelId="{C36E1AE4-A01A-4B95-913D-0BB1CB62FCDE}" type="pres">
      <dgm:prSet presAssocID="{C6804025-9325-4750-AC99-B832B3C1DA01}" presName="rootText" presStyleLbl="node2" presStyleIdx="1" presStyleCnt="3">
        <dgm:presLayoutVars>
          <dgm:chPref val="3"/>
        </dgm:presLayoutVars>
      </dgm:prSet>
      <dgm:spPr/>
    </dgm:pt>
    <dgm:pt modelId="{8143D785-9875-459A-9522-3E8CAD7AEBF9}" type="pres">
      <dgm:prSet presAssocID="{C6804025-9325-4750-AC99-B832B3C1DA01}" presName="rootConnector" presStyleLbl="node2" presStyleIdx="1" presStyleCnt="3"/>
      <dgm:spPr/>
    </dgm:pt>
    <dgm:pt modelId="{40F71576-76AE-4791-A054-4EF493E6A32B}" type="pres">
      <dgm:prSet presAssocID="{C6804025-9325-4750-AC99-B832B3C1DA01}" presName="hierChild4" presStyleCnt="0"/>
      <dgm:spPr/>
    </dgm:pt>
    <dgm:pt modelId="{DF7EF460-97FF-404C-A91A-EEE79707010E}" type="pres">
      <dgm:prSet presAssocID="{C6804025-9325-4750-AC99-B832B3C1DA01}" presName="hierChild5" presStyleCnt="0"/>
      <dgm:spPr/>
    </dgm:pt>
    <dgm:pt modelId="{D54988E4-7C1C-4D7C-A2F8-C67D625A8291}" type="pres">
      <dgm:prSet presAssocID="{F5BD3E9C-0F7A-47EB-975B-40376343E686}" presName="Name37" presStyleLbl="parChTrans1D2" presStyleIdx="2" presStyleCnt="3"/>
      <dgm:spPr/>
    </dgm:pt>
    <dgm:pt modelId="{5AF56A8F-40EB-414A-907D-6D9D0C1338F5}" type="pres">
      <dgm:prSet presAssocID="{F57AF02D-3736-43C2-A61C-ABA890C6265A}" presName="hierRoot2" presStyleCnt="0">
        <dgm:presLayoutVars>
          <dgm:hierBranch val="init"/>
        </dgm:presLayoutVars>
      </dgm:prSet>
      <dgm:spPr/>
    </dgm:pt>
    <dgm:pt modelId="{7BD1E5EE-FB0E-4CA6-9C04-BE77CAFD3459}" type="pres">
      <dgm:prSet presAssocID="{F57AF02D-3736-43C2-A61C-ABA890C6265A}" presName="rootComposite" presStyleCnt="0"/>
      <dgm:spPr/>
    </dgm:pt>
    <dgm:pt modelId="{E406C0A9-6033-4972-826A-6BEDBEDCBDE4}" type="pres">
      <dgm:prSet presAssocID="{F57AF02D-3736-43C2-A61C-ABA890C6265A}" presName="rootText" presStyleLbl="node2" presStyleIdx="2" presStyleCnt="3">
        <dgm:presLayoutVars>
          <dgm:chPref val="3"/>
        </dgm:presLayoutVars>
      </dgm:prSet>
      <dgm:spPr/>
    </dgm:pt>
    <dgm:pt modelId="{2C3F2400-B638-41F2-BBC0-78711F42A0BE}" type="pres">
      <dgm:prSet presAssocID="{F57AF02D-3736-43C2-A61C-ABA890C6265A}" presName="rootConnector" presStyleLbl="node2" presStyleIdx="2" presStyleCnt="3"/>
      <dgm:spPr/>
    </dgm:pt>
    <dgm:pt modelId="{9854E2A1-1C1D-4AB1-B2F4-AC9DB22B2E53}" type="pres">
      <dgm:prSet presAssocID="{F57AF02D-3736-43C2-A61C-ABA890C6265A}" presName="hierChild4" presStyleCnt="0"/>
      <dgm:spPr/>
    </dgm:pt>
    <dgm:pt modelId="{7040F4C5-D52A-4B20-B8B7-1B088EE7CBA2}" type="pres">
      <dgm:prSet presAssocID="{F57AF02D-3736-43C2-A61C-ABA890C6265A}" presName="hierChild5" presStyleCnt="0"/>
      <dgm:spPr/>
    </dgm:pt>
    <dgm:pt modelId="{D2A325A1-6E76-4F3E-8F1A-9E264D2591BE}" type="pres">
      <dgm:prSet presAssocID="{69DFF7FF-F8FD-45E7-8846-B3D6E71DBA7E}" presName="hierChild3" presStyleCnt="0"/>
      <dgm:spPr/>
    </dgm:pt>
  </dgm:ptLst>
  <dgm:cxnLst>
    <dgm:cxn modelId="{3696A205-950E-401E-9654-70C9D3789B51}" type="presOf" srcId="{F5BD3E9C-0F7A-47EB-975B-40376343E686}" destId="{D54988E4-7C1C-4D7C-A2F8-C67D625A8291}" srcOrd="0" destOrd="0" presId="urn:microsoft.com/office/officeart/2005/8/layout/orgChart1"/>
    <dgm:cxn modelId="{623CC805-4761-47AD-BC77-AAC1FCD88010}" type="presOf" srcId="{69DFF7FF-F8FD-45E7-8846-B3D6E71DBA7E}" destId="{EDFC1FA9-3FC2-4793-A27D-121E8A67713C}" srcOrd="0" destOrd="0" presId="urn:microsoft.com/office/officeart/2005/8/layout/orgChart1"/>
    <dgm:cxn modelId="{0F3AF00B-2E67-405E-B07D-F55C408BC4C4}" type="presOf" srcId="{82DE3043-5928-495D-B81D-10B0E442E7C1}" destId="{8F6E6FF6-BF89-4B9C-B450-B3EF0A94D26E}" srcOrd="0" destOrd="0" presId="urn:microsoft.com/office/officeart/2005/8/layout/orgChart1"/>
    <dgm:cxn modelId="{99526810-B02B-4197-8C35-D1A5FDC4FEBB}" type="presOf" srcId="{69DFF7FF-F8FD-45E7-8846-B3D6E71DBA7E}" destId="{0F40BC09-D39C-4AD4-927D-BA86F7DA4132}" srcOrd="1" destOrd="0" presId="urn:microsoft.com/office/officeart/2005/8/layout/orgChart1"/>
    <dgm:cxn modelId="{D848971F-97D5-4EF3-8EAE-C322FFBB2190}" srcId="{69DFF7FF-F8FD-45E7-8846-B3D6E71DBA7E}" destId="{C6804025-9325-4750-AC99-B832B3C1DA01}" srcOrd="1" destOrd="0" parTransId="{6631C7B0-18BA-4C03-BBD7-6462A0EBE9DE}" sibTransId="{7C16BD50-B005-4ADE-9D8B-1215098C1272}"/>
    <dgm:cxn modelId="{4C445529-E7A1-44EB-81CB-11D121F2B430}" srcId="{69DFF7FF-F8FD-45E7-8846-B3D6E71DBA7E}" destId="{52DFC2DF-8ACB-4D88-A983-6E18BD404EBA}" srcOrd="0" destOrd="0" parTransId="{82DE3043-5928-495D-B81D-10B0E442E7C1}" sibTransId="{847289DE-36DB-4840-B961-7956FF8E5969}"/>
    <dgm:cxn modelId="{8E9C7E64-848D-4595-B738-6CBBD50734CD}" srcId="{69DFF7FF-F8FD-45E7-8846-B3D6E71DBA7E}" destId="{F57AF02D-3736-43C2-A61C-ABA890C6265A}" srcOrd="2" destOrd="0" parTransId="{F5BD3E9C-0F7A-47EB-975B-40376343E686}" sibTransId="{33BA0F34-46F1-4677-9CDE-979199A72955}"/>
    <dgm:cxn modelId="{4B1D3C88-FC93-4EFE-9D3F-6DB5ADDC1C54}" type="presOf" srcId="{52DFC2DF-8ACB-4D88-A983-6E18BD404EBA}" destId="{AF70D7CD-9EA8-4F1E-9151-C22E868BD9AE}" srcOrd="1" destOrd="0" presId="urn:microsoft.com/office/officeart/2005/8/layout/orgChart1"/>
    <dgm:cxn modelId="{3C963B8C-68D6-459A-8A95-45B1E8036C53}" srcId="{DF1B0962-161D-488D-8227-0E6A7EE2E90F}" destId="{69DFF7FF-F8FD-45E7-8846-B3D6E71DBA7E}" srcOrd="0" destOrd="0" parTransId="{EC41F9C2-F726-46CB-9E26-F0199074C16F}" sibTransId="{9D4D6628-A192-4A40-B3B4-04B6A2A3DDB7}"/>
    <dgm:cxn modelId="{B858508E-346B-44EF-83FD-0AF42BC04652}" type="presOf" srcId="{52DFC2DF-8ACB-4D88-A983-6E18BD404EBA}" destId="{50D90859-0E9D-4226-9C10-45595DFAFB7F}" srcOrd="0" destOrd="0" presId="urn:microsoft.com/office/officeart/2005/8/layout/orgChart1"/>
    <dgm:cxn modelId="{21C30B9A-7052-46FC-9D50-67E1956B5A31}" type="presOf" srcId="{C6804025-9325-4750-AC99-B832B3C1DA01}" destId="{8143D785-9875-459A-9522-3E8CAD7AEBF9}" srcOrd="1" destOrd="0" presId="urn:microsoft.com/office/officeart/2005/8/layout/orgChart1"/>
    <dgm:cxn modelId="{8486C2B1-587F-4EF0-B88E-76831C1CF261}" type="presOf" srcId="{C6804025-9325-4750-AC99-B832B3C1DA01}" destId="{C36E1AE4-A01A-4B95-913D-0BB1CB62FCDE}" srcOrd="0" destOrd="0" presId="urn:microsoft.com/office/officeart/2005/8/layout/orgChart1"/>
    <dgm:cxn modelId="{A1D6AAB5-E14A-4B9A-BC41-66F42DBA610B}" type="presOf" srcId="{DF1B0962-161D-488D-8227-0E6A7EE2E90F}" destId="{748D6547-3176-48FD-ACC6-4A600BF88689}" srcOrd="0" destOrd="0" presId="urn:microsoft.com/office/officeart/2005/8/layout/orgChart1"/>
    <dgm:cxn modelId="{02B583C6-BC91-4E1A-9C4B-D6191FCF6A72}" type="presOf" srcId="{F57AF02D-3736-43C2-A61C-ABA890C6265A}" destId="{E406C0A9-6033-4972-826A-6BEDBEDCBDE4}" srcOrd="0" destOrd="0" presId="urn:microsoft.com/office/officeart/2005/8/layout/orgChart1"/>
    <dgm:cxn modelId="{1F1E01C9-F689-4E8C-8275-6AA0C126C25D}" type="presOf" srcId="{F57AF02D-3736-43C2-A61C-ABA890C6265A}" destId="{2C3F2400-B638-41F2-BBC0-78711F42A0BE}" srcOrd="1" destOrd="0" presId="urn:microsoft.com/office/officeart/2005/8/layout/orgChart1"/>
    <dgm:cxn modelId="{7B516ED2-4295-410D-92B5-B155E13FD823}" type="presOf" srcId="{6631C7B0-18BA-4C03-BBD7-6462A0EBE9DE}" destId="{0CC566DA-B0C5-4783-AB39-8B652370ED19}" srcOrd="0" destOrd="0" presId="urn:microsoft.com/office/officeart/2005/8/layout/orgChart1"/>
    <dgm:cxn modelId="{F1C92A06-F17A-4ABF-92CB-0F42249C2A1A}" type="presParOf" srcId="{748D6547-3176-48FD-ACC6-4A600BF88689}" destId="{61EC1FF1-A6A5-4A1D-BC95-2765703687A5}" srcOrd="0" destOrd="0" presId="urn:microsoft.com/office/officeart/2005/8/layout/orgChart1"/>
    <dgm:cxn modelId="{502CEDDC-653D-4EB7-A25C-57FDE18EDEEF}" type="presParOf" srcId="{61EC1FF1-A6A5-4A1D-BC95-2765703687A5}" destId="{C27F88DC-F79C-4517-A92A-D359D3AAC07A}" srcOrd="0" destOrd="0" presId="urn:microsoft.com/office/officeart/2005/8/layout/orgChart1"/>
    <dgm:cxn modelId="{DF5AFA80-B952-4035-B970-1DF7F50CF715}" type="presParOf" srcId="{C27F88DC-F79C-4517-A92A-D359D3AAC07A}" destId="{EDFC1FA9-3FC2-4793-A27D-121E8A67713C}" srcOrd="0" destOrd="0" presId="urn:microsoft.com/office/officeart/2005/8/layout/orgChart1"/>
    <dgm:cxn modelId="{036AE0C8-7CA9-455C-B46D-18EADD55BBD4}" type="presParOf" srcId="{C27F88DC-F79C-4517-A92A-D359D3AAC07A}" destId="{0F40BC09-D39C-4AD4-927D-BA86F7DA4132}" srcOrd="1" destOrd="0" presId="urn:microsoft.com/office/officeart/2005/8/layout/orgChart1"/>
    <dgm:cxn modelId="{E5383C61-FDFF-462B-B431-3238E80EBB7D}" type="presParOf" srcId="{61EC1FF1-A6A5-4A1D-BC95-2765703687A5}" destId="{1165B937-078E-4C74-A25A-1E47FECC8AEB}" srcOrd="1" destOrd="0" presId="urn:microsoft.com/office/officeart/2005/8/layout/orgChart1"/>
    <dgm:cxn modelId="{DA37ABFD-2F26-48F9-B54F-2A4BDF8D8CEA}" type="presParOf" srcId="{1165B937-078E-4C74-A25A-1E47FECC8AEB}" destId="{8F6E6FF6-BF89-4B9C-B450-B3EF0A94D26E}" srcOrd="0" destOrd="0" presId="urn:microsoft.com/office/officeart/2005/8/layout/orgChart1"/>
    <dgm:cxn modelId="{F91A6844-8BBF-443A-8295-4514343257C0}" type="presParOf" srcId="{1165B937-078E-4C74-A25A-1E47FECC8AEB}" destId="{990AFD7C-5D1A-4800-8BC8-A577BAB7E458}" srcOrd="1" destOrd="0" presId="urn:microsoft.com/office/officeart/2005/8/layout/orgChart1"/>
    <dgm:cxn modelId="{6CF030EB-DE95-40E8-A8AA-21B382E14C4A}" type="presParOf" srcId="{990AFD7C-5D1A-4800-8BC8-A577BAB7E458}" destId="{F9C586F8-61AB-4C77-B3E1-44B6E68719D4}" srcOrd="0" destOrd="0" presId="urn:microsoft.com/office/officeart/2005/8/layout/orgChart1"/>
    <dgm:cxn modelId="{26E14149-0149-4AB1-936B-B1373165FBF0}" type="presParOf" srcId="{F9C586F8-61AB-4C77-B3E1-44B6E68719D4}" destId="{50D90859-0E9D-4226-9C10-45595DFAFB7F}" srcOrd="0" destOrd="0" presId="urn:microsoft.com/office/officeart/2005/8/layout/orgChart1"/>
    <dgm:cxn modelId="{697441AC-B49D-4B0E-A7EB-A53F026E260B}" type="presParOf" srcId="{F9C586F8-61AB-4C77-B3E1-44B6E68719D4}" destId="{AF70D7CD-9EA8-4F1E-9151-C22E868BD9AE}" srcOrd="1" destOrd="0" presId="urn:microsoft.com/office/officeart/2005/8/layout/orgChart1"/>
    <dgm:cxn modelId="{D4BCA668-8FD3-4E72-8022-ECA765F7C6AC}" type="presParOf" srcId="{990AFD7C-5D1A-4800-8BC8-A577BAB7E458}" destId="{8C1CAEFF-A321-42BD-96E3-16B7669D7E80}" srcOrd="1" destOrd="0" presId="urn:microsoft.com/office/officeart/2005/8/layout/orgChart1"/>
    <dgm:cxn modelId="{46B25719-93F7-465E-B388-BAF3E1E26AE8}" type="presParOf" srcId="{990AFD7C-5D1A-4800-8BC8-A577BAB7E458}" destId="{E8F7DAA7-8D80-452C-BB74-8C7054AF93ED}" srcOrd="2" destOrd="0" presId="urn:microsoft.com/office/officeart/2005/8/layout/orgChart1"/>
    <dgm:cxn modelId="{CC0C1421-7198-4CBE-A9A9-B28BD44F97EA}" type="presParOf" srcId="{1165B937-078E-4C74-A25A-1E47FECC8AEB}" destId="{0CC566DA-B0C5-4783-AB39-8B652370ED19}" srcOrd="2" destOrd="0" presId="urn:microsoft.com/office/officeart/2005/8/layout/orgChart1"/>
    <dgm:cxn modelId="{38CAB554-E1E8-44CA-92FA-87D0D4E29FA5}" type="presParOf" srcId="{1165B937-078E-4C74-A25A-1E47FECC8AEB}" destId="{557175CC-D880-4813-89F5-D8648E192906}" srcOrd="3" destOrd="0" presId="urn:microsoft.com/office/officeart/2005/8/layout/orgChart1"/>
    <dgm:cxn modelId="{5394E6A9-4BCA-465D-B539-8A402E0AD0AA}" type="presParOf" srcId="{557175CC-D880-4813-89F5-D8648E192906}" destId="{329A9E64-9A4D-4382-8928-EAD858EB2242}" srcOrd="0" destOrd="0" presId="urn:microsoft.com/office/officeart/2005/8/layout/orgChart1"/>
    <dgm:cxn modelId="{A7CD9766-A745-404C-BC6F-41F19D091376}" type="presParOf" srcId="{329A9E64-9A4D-4382-8928-EAD858EB2242}" destId="{C36E1AE4-A01A-4B95-913D-0BB1CB62FCDE}" srcOrd="0" destOrd="0" presId="urn:microsoft.com/office/officeart/2005/8/layout/orgChart1"/>
    <dgm:cxn modelId="{3688BD18-8D9C-41F4-9747-EE213C813F0E}" type="presParOf" srcId="{329A9E64-9A4D-4382-8928-EAD858EB2242}" destId="{8143D785-9875-459A-9522-3E8CAD7AEBF9}" srcOrd="1" destOrd="0" presId="urn:microsoft.com/office/officeart/2005/8/layout/orgChart1"/>
    <dgm:cxn modelId="{E5BB9ABF-DBD8-49F3-95B2-31FBC05C4F75}" type="presParOf" srcId="{557175CC-D880-4813-89F5-D8648E192906}" destId="{40F71576-76AE-4791-A054-4EF493E6A32B}" srcOrd="1" destOrd="0" presId="urn:microsoft.com/office/officeart/2005/8/layout/orgChart1"/>
    <dgm:cxn modelId="{FD554F15-AAF3-4CAD-B554-761DAA56535B}" type="presParOf" srcId="{557175CC-D880-4813-89F5-D8648E192906}" destId="{DF7EF460-97FF-404C-A91A-EEE79707010E}" srcOrd="2" destOrd="0" presId="urn:microsoft.com/office/officeart/2005/8/layout/orgChart1"/>
    <dgm:cxn modelId="{05183CE5-F47F-4B2A-A3B1-5A5DCDAE8B37}" type="presParOf" srcId="{1165B937-078E-4C74-A25A-1E47FECC8AEB}" destId="{D54988E4-7C1C-4D7C-A2F8-C67D625A8291}" srcOrd="4" destOrd="0" presId="urn:microsoft.com/office/officeart/2005/8/layout/orgChart1"/>
    <dgm:cxn modelId="{48B5A9F3-6ADD-4FCE-9C3B-3E2218F5DBF0}" type="presParOf" srcId="{1165B937-078E-4C74-A25A-1E47FECC8AEB}" destId="{5AF56A8F-40EB-414A-907D-6D9D0C1338F5}" srcOrd="5" destOrd="0" presId="urn:microsoft.com/office/officeart/2005/8/layout/orgChart1"/>
    <dgm:cxn modelId="{49488D2F-2153-46B4-A6D8-C811E9E3E414}" type="presParOf" srcId="{5AF56A8F-40EB-414A-907D-6D9D0C1338F5}" destId="{7BD1E5EE-FB0E-4CA6-9C04-BE77CAFD3459}" srcOrd="0" destOrd="0" presId="urn:microsoft.com/office/officeart/2005/8/layout/orgChart1"/>
    <dgm:cxn modelId="{07DA6119-953A-4D4A-924E-6DA2D98469C9}" type="presParOf" srcId="{7BD1E5EE-FB0E-4CA6-9C04-BE77CAFD3459}" destId="{E406C0A9-6033-4972-826A-6BEDBEDCBDE4}" srcOrd="0" destOrd="0" presId="urn:microsoft.com/office/officeart/2005/8/layout/orgChart1"/>
    <dgm:cxn modelId="{A2120A1E-2D1D-4EC3-BD43-B1BB819C42CD}" type="presParOf" srcId="{7BD1E5EE-FB0E-4CA6-9C04-BE77CAFD3459}" destId="{2C3F2400-B638-41F2-BBC0-78711F42A0BE}" srcOrd="1" destOrd="0" presId="urn:microsoft.com/office/officeart/2005/8/layout/orgChart1"/>
    <dgm:cxn modelId="{BAEF9FBB-FA87-46B5-8B9E-749D3F50ADAF}" type="presParOf" srcId="{5AF56A8F-40EB-414A-907D-6D9D0C1338F5}" destId="{9854E2A1-1C1D-4AB1-B2F4-AC9DB22B2E53}" srcOrd="1" destOrd="0" presId="urn:microsoft.com/office/officeart/2005/8/layout/orgChart1"/>
    <dgm:cxn modelId="{CCA7840A-D361-487B-8C53-B912D9B4675F}" type="presParOf" srcId="{5AF56A8F-40EB-414A-907D-6D9D0C1338F5}" destId="{7040F4C5-D52A-4B20-B8B7-1B088EE7CBA2}" srcOrd="2" destOrd="0" presId="urn:microsoft.com/office/officeart/2005/8/layout/orgChart1"/>
    <dgm:cxn modelId="{653250D8-E910-4A04-9F1E-9D465D821BBE}" type="presParOf" srcId="{61EC1FF1-A6A5-4A1D-BC95-2765703687A5}" destId="{D2A325A1-6E76-4F3E-8F1A-9E264D2591BE}" srcOrd="2" destOrd="0" presId="urn:microsoft.com/office/officeart/2005/8/layout/orgChart1"/>
  </dgm:cxnLst>
  <dgm:bg>
    <a:noFill/>
  </dgm:bg>
  <dgm:whole>
    <a:ln>
      <a:noFill/>
    </a:ln>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1846312" cy="4886260"/>
        <a:chOff x="0" y="0"/>
        <a:chExt cx="11846312" cy="4886260"/>
      </a:xfrm>
    </dsp:grpSpPr>
    <dsp:sp modelId="{5F5A5420-1017-CC41-945E-FD283ADEE76C}">
      <dsp:nvSpPr>
        <dsp:cNvPr id="4" name="圆角矩形 3"/>
        <dsp:cNvSpPr/>
      </dsp:nvSpPr>
      <dsp:spPr bwMode="white">
        <a:xfrm>
          <a:off x="492710" y="1245996"/>
          <a:ext cx="2902878" cy="2394267"/>
        </a:xfrm>
        <a:prstGeom prst="roundRect">
          <a:avLst>
            <a:gd name="adj" fmla="val 10000"/>
          </a:avLst>
        </a:prstGeom>
      </dsp:spPr>
      <dsp:style>
        <a:lnRef idx="2">
          <a:schemeClr val="accent3">
            <a:hueOff val="0"/>
            <a:satOff val="0"/>
            <a:lumOff val="0"/>
            <a:alpha val="100000"/>
          </a:schemeClr>
        </a:lnRef>
        <a:fillRef idx="1">
          <a:schemeClr val="lt1">
            <a:alpha val="90000"/>
          </a:schemeClr>
        </a:fillRef>
        <a:effectRef idx="0">
          <a:scrgbClr r="0" g="0" b="0"/>
        </a:effectRef>
        <a:fontRef idx="minor"/>
      </dsp:style>
      <dsp:txBody>
        <a:bodyPr lIns="34290" tIns="34290" rIns="34290" bIns="34290" anchor="t"/>
        <a:lstStyle>
          <a:lvl1pPr algn="l">
            <a:defRPr sz="4700"/>
          </a:lvl1pPr>
          <a:lvl2pPr marL="285750" indent="-285750" algn="l">
            <a:defRPr sz="4700"/>
          </a:lvl2pPr>
          <a:lvl3pPr marL="571500" indent="-285750" algn="l">
            <a:defRPr sz="4700"/>
          </a:lvl3pPr>
          <a:lvl4pPr marL="857250" indent="-285750" algn="l">
            <a:defRPr sz="4700"/>
          </a:lvl4pPr>
          <a:lvl5pPr marL="1143000" indent="-285750" algn="l">
            <a:defRPr sz="4700"/>
          </a:lvl5pPr>
          <a:lvl6pPr marL="1428750" indent="-285750" algn="l">
            <a:defRPr sz="4700"/>
          </a:lvl6pPr>
          <a:lvl7pPr marL="1714500" indent="-285750" algn="l">
            <a:defRPr sz="4700"/>
          </a:lvl7pPr>
          <a:lvl8pPr marL="2000250" indent="-285750" algn="l">
            <a:defRPr sz="4700"/>
          </a:lvl8pPr>
          <a:lvl9pPr marL="2286000" indent="-285750" algn="l">
            <a:defRPr sz="4700"/>
          </a:lvl9pPr>
        </a:lstStyle>
        <a:p>
          <a:pPr marL="171450" lvl="1" indent="-171450">
            <a:lnSpc>
              <a:spcPct val="100000"/>
            </a:lnSpc>
            <a:spcBef>
              <a:spcPct val="0"/>
            </a:spcBef>
            <a:spcAft>
              <a:spcPct val="15000"/>
            </a:spcAft>
            <a:buChar char="•"/>
          </a:pPr>
          <a:r>
            <a:rPr lang="zh-CN" altLang="en-US" sz="1800" dirty="0">
              <a:solidFill>
                <a:schemeClr val="dk1"/>
              </a:solidFill>
            </a:rPr>
            <a:t>不再着眼于单个资产，而是构建有效的</a:t>
          </a:r>
          <a:r>
            <a:rPr lang="zh-CN" altLang="en-US" sz="1800" b="1" dirty="0">
              <a:solidFill>
                <a:schemeClr val="dk1"/>
              </a:solidFill>
            </a:rPr>
            <a:t>投资组合</a:t>
          </a:r>
          <a:endParaRPr lang="zh-CN" altLang="en-US" sz="1800" b="1" dirty="0">
            <a:solidFill>
              <a:schemeClr val="dk1"/>
            </a:solidFill>
          </a:endParaRPr>
        </a:p>
        <a:p>
          <a:pPr marL="171450" lvl="1" indent="-171450">
            <a:lnSpc>
              <a:spcPct val="100000"/>
            </a:lnSpc>
            <a:spcBef>
              <a:spcPct val="0"/>
            </a:spcBef>
            <a:spcAft>
              <a:spcPct val="15000"/>
            </a:spcAft>
            <a:buChar char="•"/>
          </a:pPr>
          <a:r>
            <a:rPr lang="zh-CN" altLang="en-US" sz="1800" b="0" i="0" dirty="0">
              <a:solidFill>
                <a:schemeClr val="dk1"/>
              </a:solidFill>
            </a:rPr>
            <a:t>开创性地引入了</a:t>
          </a:r>
          <a:r>
            <a:rPr lang="zh-CN" altLang="en-US" sz="1800" b="1" i="0" dirty="0">
              <a:solidFill>
                <a:schemeClr val="dk1"/>
              </a:solidFill>
            </a:rPr>
            <a:t>均值和方差</a:t>
          </a:r>
          <a:r>
            <a:rPr lang="zh-CN" altLang="en-US" sz="1800" b="0" i="0" dirty="0">
              <a:solidFill>
                <a:schemeClr val="dk1"/>
              </a:solidFill>
            </a:rPr>
            <a:t>来定量刻画股票投资的收益和风险</a:t>
          </a:r>
          <a:endParaRPr lang="zh-CN" altLang="en-US" sz="1800" dirty="0">
            <a:solidFill>
              <a:schemeClr val="dk1"/>
            </a:solidFill>
          </a:endParaRPr>
        </a:p>
      </dsp:txBody>
      <dsp:txXfrm>
        <a:off x="492710" y="1245996"/>
        <a:ext cx="2902878" cy="2394267"/>
      </dsp:txXfrm>
    </dsp:sp>
    <dsp:sp modelId="{6E881FC2-C329-214E-8C93-A6A658CF3D7F}">
      <dsp:nvSpPr>
        <dsp:cNvPr id="6" name="形状 5"/>
        <dsp:cNvSpPr/>
      </dsp:nvSpPr>
      <dsp:spPr bwMode="white">
        <a:xfrm>
          <a:off x="2137018" y="1815354"/>
          <a:ext cx="3480106" cy="3480106"/>
        </a:xfrm>
        <a:prstGeom prst="leftCircularArrow">
          <a:avLst>
            <a:gd name="adj1" fmla="val 5000"/>
            <a:gd name="adj2" fmla="val -360000"/>
            <a:gd name="adj3" fmla="val 2565734"/>
            <a:gd name="adj4" fmla="val 9454712"/>
            <a:gd name="adj5" fmla="val 5500"/>
          </a:avLst>
        </a:prstGeom>
      </dsp:spPr>
      <dsp:style>
        <a:lnRef idx="0">
          <a:schemeClr val="lt1"/>
        </a:lnRef>
        <a:fillRef idx="1">
          <a:schemeClr val="accent3">
            <a:hueOff val="0"/>
            <a:satOff val="0"/>
            <a:lumOff val="0"/>
            <a:alpha val="100000"/>
          </a:schemeClr>
        </a:fillRef>
        <a:effectRef idx="0">
          <a:scrgbClr r="0" g="0" b="0"/>
        </a:effectRef>
        <a:fontRef idx="minor">
          <a:schemeClr val="lt1"/>
        </a:fontRef>
      </dsp:style>
      <dsp:txXfrm>
        <a:off x="2137018" y="1815354"/>
        <a:ext cx="3480106" cy="3480106"/>
      </dsp:txXfrm>
    </dsp:sp>
    <dsp:sp modelId="{FF8439C5-50E5-CE4F-AC20-109451BDBAC0}">
      <dsp:nvSpPr>
        <dsp:cNvPr id="5" name="圆角矩形 4"/>
        <dsp:cNvSpPr/>
      </dsp:nvSpPr>
      <dsp:spPr bwMode="white">
        <a:xfrm>
          <a:off x="1137794" y="3127206"/>
          <a:ext cx="2580336" cy="1026115"/>
        </a:xfrm>
        <a:prstGeom prst="roundRect">
          <a:avLst>
            <a:gd name="adj" fmla="val 10000"/>
          </a:avLst>
        </a:prstGeom>
      </dsp:spPr>
      <dsp:style>
        <a:lnRef idx="2">
          <a:schemeClr val="lt1"/>
        </a:lnRef>
        <a:fillRef idx="1">
          <a:schemeClr val="accent3">
            <a:hueOff val="0"/>
            <a:satOff val="0"/>
            <a:lumOff val="0"/>
            <a:alpha val="100000"/>
          </a:schemeClr>
        </a:fillRef>
        <a:effectRef idx="0">
          <a:scrgbClr r="0" g="0" b="0"/>
        </a:effectRef>
        <a:fontRef idx="minor">
          <a:schemeClr val="lt1"/>
        </a:fontRef>
      </dsp:style>
      <dsp:txBody>
        <a:bodyPr lIns="30480" tIns="20320" rIns="30480" bIns="203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1600" dirty="0">
              <a:latin typeface="Times New Roman" panose="02020603050405020304" pitchFamily="18" charset="0"/>
              <a:cs typeface="Times New Roman" panose="02020603050405020304" pitchFamily="18" charset="0"/>
            </a:rPr>
            <a:t>1952</a:t>
          </a:r>
          <a:r>
            <a:rPr lang="zh-CN" altLang="en-US" sz="1600" dirty="0">
              <a:latin typeface="Times New Roman" panose="02020603050405020304" pitchFamily="18" charset="0"/>
              <a:cs typeface="Times New Roman" panose="02020603050405020304" pitchFamily="18" charset="0"/>
            </a:rPr>
            <a:t>年</a:t>
          </a:r>
          <a:endParaRPr lang="en-US" altLang="zh-CN" sz="1600" dirty="0">
            <a:latin typeface="Times New Roman" panose="02020603050405020304" pitchFamily="18" charset="0"/>
            <a:cs typeface="Times New Roman" panose="02020603050405020304" pitchFamily="18" charset="0"/>
          </a:endParaRPr>
        </a:p>
        <a:p>
          <a:pPr lvl="0">
            <a:lnSpc>
              <a:spcPct val="100000"/>
            </a:lnSpc>
            <a:spcBef>
              <a:spcPct val="0"/>
            </a:spcBef>
            <a:spcAft>
              <a:spcPct val="35000"/>
            </a:spcAft>
          </a:pPr>
          <a:r>
            <a:rPr lang="en-US" altLang="zh-CN" sz="1600" dirty="0">
              <a:latin typeface="Times New Roman" panose="02020603050405020304" pitchFamily="18" charset="0"/>
              <a:cs typeface="Times New Roman" panose="02020603050405020304" pitchFamily="18" charset="0"/>
            </a:rPr>
            <a:t>Markowitz</a:t>
          </a:r>
          <a:r>
            <a:rPr lang="zh-CN" altLang="en-US" sz="1600" dirty="0">
              <a:latin typeface="Times New Roman" panose="02020603050405020304" pitchFamily="18" charset="0"/>
              <a:cs typeface="Times New Roman" panose="02020603050405020304" pitchFamily="18" charset="0"/>
            </a:rPr>
            <a:t>投资组合</a:t>
          </a:r>
        </a:p>
      </dsp:txBody>
      <dsp:txXfrm>
        <a:off x="1137794" y="3127206"/>
        <a:ext cx="2580336" cy="1026115"/>
      </dsp:txXfrm>
    </dsp:sp>
    <dsp:sp modelId="{70E0EAD3-F64C-E549-A8B8-F318F7AC0E27}">
      <dsp:nvSpPr>
        <dsp:cNvPr id="8" name="圆角矩形 7"/>
        <dsp:cNvSpPr/>
      </dsp:nvSpPr>
      <dsp:spPr bwMode="white">
        <a:xfrm>
          <a:off x="4310446" y="1586293"/>
          <a:ext cx="2902878" cy="2394267"/>
        </a:xfrm>
        <a:prstGeom prst="roundRect">
          <a:avLst>
            <a:gd name="adj" fmla="val 10000"/>
          </a:avLst>
        </a:prstGeom>
        <a:blipFill>
          <a:blip r:embed="rId1"/>
          <a:stretch>
            <a:fillRect/>
          </a:stretch>
        </a:blipFill>
      </dsp:spPr>
      <dsp:style>
        <a:lnRef idx="2">
          <a:schemeClr val="accent3">
            <a:hueOff val="1350000"/>
            <a:satOff val="50000"/>
            <a:lumOff val="-7254"/>
            <a:alpha val="100000"/>
          </a:schemeClr>
        </a:lnRef>
        <a:fillRef idx="1">
          <a:schemeClr val="lt1">
            <a:alpha val="90000"/>
          </a:schemeClr>
        </a:fillRef>
        <a:effectRef idx="0">
          <a:scrgbClr r="0" g="0" b="0"/>
        </a:effectRef>
        <a:fontRef idx="minor"/>
      </dsp:style>
      <dsp:txBody>
        <a:bodyPr lIns="89535" tIns="89535" rIns="89535" bIns="89535" anchor="t"/>
        <a:lstStyle>
          <a:lvl1pPr algn="l">
            <a:defRPr sz="4700"/>
          </a:lvl1pPr>
          <a:lvl2pPr marL="285750" indent="-285750" algn="l">
            <a:defRPr sz="4700"/>
          </a:lvl2pPr>
          <a:lvl3pPr marL="571500" indent="-285750" algn="l">
            <a:defRPr sz="4700"/>
          </a:lvl3pPr>
          <a:lvl4pPr marL="857250" indent="-285750" algn="l">
            <a:defRPr sz="4700"/>
          </a:lvl4pPr>
          <a:lvl5pPr marL="1143000" indent="-285750" algn="l">
            <a:defRPr sz="4700"/>
          </a:lvl5pPr>
          <a:lvl6pPr marL="1428750" indent="-285750" algn="l">
            <a:defRPr sz="4700"/>
          </a:lvl6pPr>
          <a:lvl7pPr marL="1714500" indent="-285750" algn="l">
            <a:defRPr sz="4700"/>
          </a:lvl7pPr>
          <a:lvl8pPr marL="2000250" indent="-285750" algn="l">
            <a:defRPr sz="4700"/>
          </a:lvl8pPr>
          <a:lvl9pPr marL="2286000" indent="-285750" algn="l">
            <a:defRPr sz="4700"/>
          </a:lvl9pPr>
        </a:lstStyle>
        <a:p>
          <a:pPr lvl="1">
            <a:lnSpc>
              <a:spcPct val="100000"/>
            </a:lnSpc>
            <a:spcBef>
              <a:spcPct val="0"/>
            </a:spcBef>
            <a:spcAft>
              <a:spcPct val="15000"/>
            </a:spcAft>
            <a:buChar char="•"/>
          </a:pPr>
          <a:r>
            <a:rPr lang="zh-CN" altLang="en-US">
              <a:noFill/>
            </a:rPr>
            <a:t> </a:t>
          </a:r>
          <a:endParaRPr lang="zh-CN" altLang="en-US">
            <a:noFill/>
          </a:endParaRPr>
        </a:p>
        <a:p>
          <a:pPr lvl="1">
            <a:lnSpc>
              <a:spcPct val="100000"/>
            </a:lnSpc>
            <a:spcBef>
              <a:spcPct val="0"/>
            </a:spcBef>
            <a:spcAft>
              <a:spcPct val="15000"/>
            </a:spcAft>
            <a:buChar char="•"/>
          </a:pPr>
          <a:r>
            <a:rPr lang="zh-CN" altLang="en-US">
              <a:noFill/>
            </a:rPr>
            <a:t> </a:t>
          </a:r>
          <a:endParaRPr>
            <a:solidFill>
              <a:schemeClr val="dk1"/>
            </a:solidFill>
          </a:endParaRPr>
        </a:p>
      </dsp:txBody>
      <dsp:txXfrm>
        <a:off x="4310446" y="1586293"/>
        <a:ext cx="2902878" cy="2394267"/>
      </dsp:txXfrm>
    </dsp:sp>
    <dsp:sp modelId="{4C097108-D617-A148-8F0B-58DC81CAEAF7}">
      <dsp:nvSpPr>
        <dsp:cNvPr id="10" name="环形箭头 9"/>
        <dsp:cNvSpPr/>
      </dsp:nvSpPr>
      <dsp:spPr bwMode="white">
        <a:xfrm>
          <a:off x="6014157" y="-949581"/>
          <a:ext cx="4038490" cy="4038490"/>
        </a:xfrm>
        <a:prstGeom prst="circularArrow">
          <a:avLst>
            <a:gd name="adj1" fmla="val 5000"/>
            <a:gd name="adj2" fmla="val 360000"/>
            <a:gd name="adj3" fmla="val 18329001"/>
            <a:gd name="adj4" fmla="val 11440022"/>
            <a:gd name="adj5" fmla="val 5500"/>
          </a:avLst>
        </a:prstGeom>
      </dsp:spPr>
      <dsp:style>
        <a:lnRef idx="0">
          <a:schemeClr val="lt1"/>
        </a:lnRef>
        <a:fillRef idx="1">
          <a:schemeClr val="accent3">
            <a:hueOff val="2700000"/>
            <a:satOff val="100000"/>
            <a:lumOff val="-14509"/>
            <a:alpha val="100000"/>
          </a:schemeClr>
        </a:fillRef>
        <a:effectRef idx="0">
          <a:scrgbClr r="0" g="0" b="0"/>
        </a:effectRef>
        <a:fontRef idx="minor">
          <a:schemeClr val="lt1"/>
        </a:fontRef>
      </dsp:style>
      <dsp:txXfrm>
        <a:off x="6014157" y="-949581"/>
        <a:ext cx="4038490" cy="4038490"/>
      </dsp:txXfrm>
    </dsp:sp>
    <dsp:sp modelId="{21529069-1DC2-4641-8600-2E7FCF6F7C8B}">
      <dsp:nvSpPr>
        <dsp:cNvPr id="9" name="圆角矩形 8"/>
        <dsp:cNvSpPr/>
      </dsp:nvSpPr>
      <dsp:spPr bwMode="white">
        <a:xfrm>
          <a:off x="4955530" y="732939"/>
          <a:ext cx="2580336" cy="1026115"/>
        </a:xfrm>
        <a:prstGeom prst="roundRect">
          <a:avLst>
            <a:gd name="adj" fmla="val 10000"/>
          </a:avLst>
        </a:prstGeom>
      </dsp:spPr>
      <dsp:style>
        <a:lnRef idx="2">
          <a:schemeClr val="lt1"/>
        </a:lnRef>
        <a:fillRef idx="1">
          <a:schemeClr val="accent3">
            <a:hueOff val="1350000"/>
            <a:satOff val="50000"/>
            <a:lumOff val="-7254"/>
            <a:alpha val="100000"/>
          </a:schemeClr>
        </a:fillRef>
        <a:effectRef idx="0">
          <a:scrgbClr r="0" g="0" b="0"/>
        </a:effectRef>
        <a:fontRef idx="minor">
          <a:schemeClr val="lt1"/>
        </a:fontRef>
      </dsp:style>
      <dsp:txBody>
        <a:bodyPr lIns="30480" tIns="20320" rIns="30480" bIns="203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1600" dirty="0">
              <a:latin typeface="Times New Roman" panose="02020603050405020304" pitchFamily="18" charset="0"/>
              <a:cs typeface="Times New Roman" panose="02020603050405020304" pitchFamily="18" charset="0"/>
            </a:rPr>
            <a:t>1963</a:t>
          </a:r>
          <a:r>
            <a:rPr lang="zh-CN" altLang="en-US" sz="1600" dirty="0">
              <a:latin typeface="Times New Roman" panose="02020603050405020304" pitchFamily="18" charset="0"/>
              <a:cs typeface="Times New Roman" panose="02020603050405020304" pitchFamily="18" charset="0"/>
            </a:rPr>
            <a:t>年</a:t>
          </a:r>
          <a:endParaRPr lang="en-US" altLang="zh-CN" sz="1600" dirty="0">
            <a:latin typeface="Times New Roman" panose="02020603050405020304" pitchFamily="18" charset="0"/>
            <a:cs typeface="Times New Roman" panose="02020603050405020304" pitchFamily="18" charset="0"/>
          </a:endParaRPr>
        </a:p>
        <a:p>
          <a:pPr lvl="0">
            <a:lnSpc>
              <a:spcPct val="100000"/>
            </a:lnSpc>
            <a:spcBef>
              <a:spcPct val="0"/>
            </a:spcBef>
            <a:spcAft>
              <a:spcPct val="35000"/>
            </a:spcAft>
          </a:pPr>
          <a:r>
            <a:rPr lang="en-US" altLang="zh-CN" sz="1600" dirty="0">
              <a:latin typeface="Times New Roman" panose="02020603050405020304" pitchFamily="18" charset="0"/>
              <a:cs typeface="Times New Roman" panose="02020603050405020304" pitchFamily="18" charset="0"/>
            </a:rPr>
            <a:t>Sharp, Lintner, Treynor, </a:t>
          </a:r>
          <a:r>
            <a:rPr lang="en-US" altLang="zh-CN" sz="1600" dirty="0" err="1">
              <a:latin typeface="Times New Roman" panose="02020603050405020304" pitchFamily="18" charset="0"/>
              <a:cs typeface="Times New Roman" panose="02020603050405020304" pitchFamily="18" charset="0"/>
            </a:rPr>
            <a:t>Mossin</a:t>
          </a:r>
          <a:endParaRPr lang="en-US" altLang="zh-CN" sz="1600" dirty="0">
            <a:latin typeface="Times New Roman" panose="02020603050405020304" pitchFamily="18" charset="0"/>
            <a:cs typeface="Times New Roman" panose="02020603050405020304" pitchFamily="18" charset="0"/>
          </a:endParaRPr>
        </a:p>
        <a:p>
          <a:pPr lvl="0">
            <a:lnSpc>
              <a:spcPct val="100000"/>
            </a:lnSpc>
            <a:spcBef>
              <a:spcPct val="0"/>
            </a:spcBef>
            <a:spcAft>
              <a:spcPct val="35000"/>
            </a:spcAft>
          </a:pPr>
          <a:r>
            <a:rPr lang="zh-CN" altLang="en-US" sz="1600" dirty="0">
              <a:latin typeface="Times New Roman" panose="02020603050405020304" pitchFamily="18" charset="0"/>
              <a:cs typeface="Times New Roman" panose="02020603050405020304" pitchFamily="18" charset="0"/>
            </a:rPr>
            <a:t>资本资产定价模型（</a:t>
          </a:r>
          <a:r>
            <a:rPr lang="en-US" altLang="zh-CN" sz="1600" dirty="0">
              <a:latin typeface="Times New Roman" panose="02020603050405020304" pitchFamily="18" charset="0"/>
              <a:cs typeface="Times New Roman" panose="02020603050405020304" pitchFamily="18" charset="0"/>
            </a:rPr>
            <a:t>CAPM</a:t>
          </a:r>
          <a:r>
            <a:rPr lang="zh-CN" altLang="en-US" sz="1600" dirty="0">
              <a:latin typeface="Times New Roman" panose="02020603050405020304" pitchFamily="18" charset="0"/>
              <a:cs typeface="Times New Roman" panose="02020603050405020304" pitchFamily="18" charset="0"/>
            </a:rPr>
            <a:t>）</a:t>
          </a:r>
        </a:p>
      </dsp:txBody>
      <dsp:txXfrm>
        <a:off x="4955530" y="732939"/>
        <a:ext cx="2580336" cy="1026115"/>
      </dsp:txXfrm>
    </dsp:sp>
    <dsp:sp modelId="{322E1915-36E6-0047-A41D-D950C9FAFB61}">
      <dsp:nvSpPr>
        <dsp:cNvPr id="12" name="圆角矩形 11"/>
        <dsp:cNvSpPr/>
      </dsp:nvSpPr>
      <dsp:spPr bwMode="white">
        <a:xfrm>
          <a:off x="8093380" y="219917"/>
          <a:ext cx="2902878" cy="2394267"/>
        </a:xfrm>
        <a:prstGeom prst="roundRect">
          <a:avLst>
            <a:gd name="adj" fmla="val 10000"/>
          </a:avLst>
        </a:prstGeom>
      </dsp:spPr>
      <dsp:style>
        <a:lnRef idx="2">
          <a:schemeClr val="accent3">
            <a:hueOff val="2700000"/>
            <a:satOff val="100000"/>
            <a:lumOff val="-14509"/>
            <a:alpha val="100000"/>
          </a:schemeClr>
        </a:lnRef>
        <a:fillRef idx="1">
          <a:schemeClr val="lt1">
            <a:alpha val="90000"/>
          </a:schemeClr>
        </a:fillRef>
        <a:effectRef idx="0">
          <a:scrgbClr r="0" g="0" b="0"/>
        </a:effectRef>
        <a:fontRef idx="minor"/>
      </dsp:style>
      <dsp:txBody>
        <a:bodyPr lIns="34290" tIns="34290" rIns="34290" bIns="34290" anchor="t"/>
        <a:lstStyle>
          <a:lvl1pPr algn="l">
            <a:defRPr sz="4700"/>
          </a:lvl1pPr>
          <a:lvl2pPr marL="285750" indent="-285750" algn="l">
            <a:defRPr sz="4700"/>
          </a:lvl2pPr>
          <a:lvl3pPr marL="571500" indent="-285750" algn="l">
            <a:defRPr sz="4700"/>
          </a:lvl3pPr>
          <a:lvl4pPr marL="857250" indent="-285750" algn="l">
            <a:defRPr sz="4700"/>
          </a:lvl4pPr>
          <a:lvl5pPr marL="1143000" indent="-285750" algn="l">
            <a:defRPr sz="4700"/>
          </a:lvl5pPr>
          <a:lvl6pPr marL="1428750" indent="-285750" algn="l">
            <a:defRPr sz="4700"/>
          </a:lvl6pPr>
          <a:lvl7pPr marL="1714500" indent="-285750" algn="l">
            <a:defRPr sz="4700"/>
          </a:lvl7pPr>
          <a:lvl8pPr marL="2000250" indent="-285750" algn="l">
            <a:defRPr sz="4700"/>
          </a:lvl8pPr>
          <a:lvl9pPr marL="2286000" indent="-285750" algn="l">
            <a:defRPr sz="4700"/>
          </a:lvl9pPr>
        </a:lstStyle>
        <a:p>
          <a:pPr marL="171450" lvl="1" indent="-171450">
            <a:lnSpc>
              <a:spcPct val="100000"/>
            </a:lnSpc>
            <a:spcBef>
              <a:spcPct val="0"/>
            </a:spcBef>
            <a:spcAft>
              <a:spcPct val="15000"/>
            </a:spcAft>
            <a:buChar char="•"/>
          </a:pPr>
          <a:r>
            <a:rPr lang="zh-CN" altLang="en-US" sz="1800" b="0" i="0" dirty="0">
              <a:solidFill>
                <a:schemeClr val="dk1"/>
              </a:solidFill>
              <a:latin typeface="Times New Roman" panose="02020603050405020304" pitchFamily="18" charset="0"/>
              <a:cs typeface="Times New Roman" panose="02020603050405020304" pitchFamily="18" charset="0"/>
            </a:rPr>
            <a:t>认为证券收益率与</a:t>
          </a:r>
          <a:r>
            <a:rPr lang="zh-CN" altLang="en-US" sz="1800" b="1" i="0" dirty="0">
              <a:solidFill>
                <a:schemeClr val="dk1"/>
              </a:solidFill>
              <a:latin typeface="Times New Roman" panose="02020603050405020304" pitchFamily="18" charset="0"/>
              <a:cs typeface="Times New Roman" panose="02020603050405020304" pitchFamily="18" charset="0"/>
            </a:rPr>
            <a:t>一组因子</a:t>
          </a:r>
          <a:r>
            <a:rPr lang="zh-CN" altLang="en-US" sz="1800" b="0" i="0" dirty="0">
              <a:solidFill>
                <a:schemeClr val="dk1"/>
              </a:solidFill>
              <a:latin typeface="Times New Roman" panose="02020603050405020304" pitchFamily="18" charset="0"/>
              <a:cs typeface="Times New Roman" panose="02020603050405020304" pitchFamily="18" charset="0"/>
            </a:rPr>
            <a:t>线性相关，这组因子代表证券收益率的一些基本因素</a:t>
          </a:r>
          <a:endParaRPr lang="zh-CN" altLang="en-US" sz="1800" dirty="0">
            <a:solidFill>
              <a:schemeClr val="dk1"/>
            </a:solidFill>
            <a:latin typeface="Times New Roman" panose="02020603050405020304" pitchFamily="18" charset="0"/>
            <a:cs typeface="Times New Roman" panose="02020603050405020304" pitchFamily="18" charset="0"/>
          </a:endParaRPr>
        </a:p>
        <a:p>
          <a:pPr marL="171450" lvl="1" indent="-171450">
            <a:lnSpc>
              <a:spcPct val="100000"/>
            </a:lnSpc>
            <a:spcBef>
              <a:spcPct val="0"/>
            </a:spcBef>
            <a:spcAft>
              <a:spcPct val="15000"/>
            </a:spcAft>
            <a:buChar char="•"/>
          </a:pPr>
          <a:r>
            <a:rPr lang="en-US" altLang="zh-CN" sz="1800" dirty="0" err="1">
              <a:solidFill>
                <a:schemeClr val="dk1"/>
              </a:solidFill>
              <a:latin typeface="Times New Roman" panose="02020603050405020304" pitchFamily="18" charset="0"/>
              <a:cs typeface="Times New Roman" panose="02020603050405020304" pitchFamily="18" charset="0"/>
            </a:rPr>
            <a:t>Fama</a:t>
          </a:r>
          <a:r>
            <a:rPr lang="en-US" altLang="zh-CN" sz="1800" dirty="0">
              <a:solidFill>
                <a:schemeClr val="dk1"/>
              </a:solidFill>
              <a:latin typeface="Times New Roman" panose="02020603050405020304" pitchFamily="18" charset="0"/>
              <a:cs typeface="Times New Roman" panose="02020603050405020304" pitchFamily="18" charset="0"/>
            </a:rPr>
            <a:t>-French</a:t>
          </a:r>
          <a:r>
            <a:rPr lang="zh-CN" altLang="en-US" sz="1800" dirty="0">
              <a:solidFill>
                <a:schemeClr val="dk1"/>
              </a:solidFill>
              <a:latin typeface="Times New Roman" panose="02020603050405020304" pitchFamily="18" charset="0"/>
              <a:cs typeface="Times New Roman" panose="02020603050405020304" pitchFamily="18" charset="0"/>
            </a:rPr>
            <a:t>因子理论的基础</a:t>
          </a:r>
          <a:endParaRPr lang="zh-CN" altLang="en-US" sz="1800" dirty="0">
            <a:solidFill>
              <a:schemeClr val="dk1"/>
            </a:solidFill>
            <a:latin typeface="Times New Roman" panose="02020603050405020304" pitchFamily="18" charset="0"/>
            <a:cs typeface="Times New Roman" panose="02020603050405020304" pitchFamily="18" charset="0"/>
          </a:endParaRPr>
        </a:p>
        <a:p>
          <a:pPr marL="171450" lvl="1" indent="-171450">
            <a:lnSpc>
              <a:spcPct val="100000"/>
            </a:lnSpc>
            <a:spcBef>
              <a:spcPct val="0"/>
            </a:spcBef>
            <a:spcAft>
              <a:spcPct val="15000"/>
            </a:spcAft>
            <a:buChar char="•"/>
          </a:pPr>
          <a:endParaRPr lang="zh-CN" altLang="en-US" sz="1800" dirty="0">
            <a:solidFill>
              <a:schemeClr val="dk1"/>
            </a:solidFill>
            <a:latin typeface="Times New Roman" panose="02020603050405020304" pitchFamily="18" charset="0"/>
            <a:cs typeface="Times New Roman" panose="02020603050405020304" pitchFamily="18" charset="0"/>
          </a:endParaRPr>
        </a:p>
      </dsp:txBody>
      <dsp:txXfrm>
        <a:off x="8093380" y="219917"/>
        <a:ext cx="2902878" cy="2394267"/>
      </dsp:txXfrm>
    </dsp:sp>
    <dsp:sp modelId="{C286289C-EAFF-8F4B-BF67-5F1FF7655EBC}">
      <dsp:nvSpPr>
        <dsp:cNvPr id="13" name="圆角矩形 12"/>
        <dsp:cNvSpPr/>
      </dsp:nvSpPr>
      <dsp:spPr bwMode="white">
        <a:xfrm>
          <a:off x="8325139" y="2757959"/>
          <a:ext cx="2580336" cy="1026115"/>
        </a:xfrm>
        <a:prstGeom prst="roundRect">
          <a:avLst>
            <a:gd name="adj" fmla="val 10000"/>
          </a:avLst>
        </a:prstGeom>
      </dsp:spPr>
      <dsp:style>
        <a:lnRef idx="2">
          <a:schemeClr val="lt1"/>
        </a:lnRef>
        <a:fillRef idx="1">
          <a:schemeClr val="accent3">
            <a:hueOff val="2700000"/>
            <a:satOff val="100000"/>
            <a:lumOff val="-14509"/>
            <a:alpha val="100000"/>
          </a:schemeClr>
        </a:fillRef>
        <a:effectRef idx="0">
          <a:scrgbClr r="0" g="0" b="0"/>
        </a:effectRef>
        <a:fontRef idx="minor">
          <a:schemeClr val="lt1"/>
        </a:fontRef>
      </dsp:style>
      <dsp:txBody>
        <a:bodyPr lIns="30480" tIns="20320" rIns="30480" bIns="203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1600" dirty="0">
              <a:latin typeface="Times New Roman" panose="02020603050405020304" pitchFamily="18" charset="0"/>
              <a:cs typeface="Times New Roman" panose="02020603050405020304" pitchFamily="18" charset="0"/>
            </a:rPr>
            <a:t>1976</a:t>
          </a:r>
          <a:r>
            <a:rPr lang="zh-CN" altLang="en-US" sz="1600" dirty="0">
              <a:latin typeface="Times New Roman" panose="02020603050405020304" pitchFamily="18" charset="0"/>
              <a:cs typeface="Times New Roman" panose="02020603050405020304" pitchFamily="18" charset="0"/>
            </a:rPr>
            <a:t>年</a:t>
          </a:r>
          <a:endParaRPr lang="en-US" altLang="zh-CN" sz="1600" dirty="0">
            <a:latin typeface="Times New Roman" panose="02020603050405020304" pitchFamily="18" charset="0"/>
            <a:cs typeface="Times New Roman" panose="02020603050405020304" pitchFamily="18" charset="0"/>
          </a:endParaRPr>
        </a:p>
        <a:p>
          <a:pPr lvl="0">
            <a:lnSpc>
              <a:spcPct val="100000"/>
            </a:lnSpc>
            <a:spcBef>
              <a:spcPct val="0"/>
            </a:spcBef>
            <a:spcAft>
              <a:spcPct val="35000"/>
            </a:spcAft>
          </a:pPr>
          <a:r>
            <a:rPr lang="en-US" altLang="zh-CN" sz="1600" dirty="0">
              <a:latin typeface="Times New Roman" panose="02020603050405020304" pitchFamily="18" charset="0"/>
              <a:cs typeface="Times New Roman" panose="02020603050405020304" pitchFamily="18" charset="0"/>
            </a:rPr>
            <a:t>Ross</a:t>
          </a:r>
          <a:endParaRPr lang="en-US" altLang="zh-CN" sz="1600" dirty="0">
            <a:latin typeface="Times New Roman" panose="02020603050405020304" pitchFamily="18" charset="0"/>
            <a:cs typeface="Times New Roman" panose="02020603050405020304" pitchFamily="18" charset="0"/>
          </a:endParaRPr>
        </a:p>
        <a:p>
          <a:pPr lvl="0">
            <a:lnSpc>
              <a:spcPct val="100000"/>
            </a:lnSpc>
            <a:spcBef>
              <a:spcPct val="0"/>
            </a:spcBef>
            <a:spcAft>
              <a:spcPct val="35000"/>
            </a:spcAft>
          </a:pPr>
          <a:r>
            <a:rPr lang="zh-CN" altLang="en-US" sz="1600" dirty="0">
              <a:latin typeface="Times New Roman" panose="02020603050405020304" pitchFamily="18" charset="0"/>
              <a:cs typeface="Times New Roman" panose="02020603050405020304" pitchFamily="18" charset="0"/>
            </a:rPr>
            <a:t>套利定价模型（</a:t>
          </a:r>
          <a:r>
            <a:rPr lang="en-US" altLang="zh-CN" sz="1600" dirty="0">
              <a:latin typeface="Times New Roman" panose="02020603050405020304" pitchFamily="18" charset="0"/>
              <a:cs typeface="Times New Roman" panose="02020603050405020304" pitchFamily="18" charset="0"/>
            </a:rPr>
            <a:t>APT</a:t>
          </a:r>
          <a:r>
            <a:rPr lang="zh-CN" altLang="en-US" sz="1600" dirty="0">
              <a:latin typeface="Times New Roman" panose="02020603050405020304" pitchFamily="18" charset="0"/>
              <a:cs typeface="Times New Roman" panose="02020603050405020304" pitchFamily="18" charset="0"/>
            </a:rPr>
            <a:t>）</a:t>
          </a:r>
        </a:p>
      </dsp:txBody>
      <dsp:txXfrm>
        <a:off x="8325139" y="2757959"/>
        <a:ext cx="2580336" cy="1026115"/>
      </dsp:txXfrm>
    </dsp:sp>
    <dsp:sp modelId="{4018B454-D323-B04F-87B0-5A7307CE89F2}">
      <dsp:nvSpPr>
        <dsp:cNvPr id="3" name="矩形 2" hidden="1"/>
        <dsp:cNvSpPr/>
      </dsp:nvSpPr>
      <dsp:spPr>
        <a:xfrm>
          <a:off x="492710" y="732939"/>
          <a:ext cx="3225420" cy="3420382"/>
        </a:xfrm>
        <a:prstGeom prst="rect">
          <a:avLst/>
        </a:prstGeom>
      </dsp:spPr>
      <dsp:txXfrm>
        <a:off x="492710" y="732939"/>
        <a:ext cx="3225420" cy="3420382"/>
      </dsp:txXfrm>
    </dsp:sp>
    <dsp:sp modelId="{6481C154-9CB0-A840-AD04-71AAECAC8E96}">
      <dsp:nvSpPr>
        <dsp:cNvPr id="7" name="矩形 6" hidden="1"/>
        <dsp:cNvSpPr/>
      </dsp:nvSpPr>
      <dsp:spPr>
        <a:xfrm>
          <a:off x="4310446" y="732939"/>
          <a:ext cx="3225420" cy="3420382"/>
        </a:xfrm>
        <a:prstGeom prst="rect">
          <a:avLst/>
        </a:prstGeom>
      </dsp:spPr>
      <dsp:txXfrm>
        <a:off x="4310446" y="732939"/>
        <a:ext cx="3225420" cy="3420382"/>
      </dsp:txXfrm>
    </dsp:sp>
    <dsp:sp modelId="{4D6411C2-EE73-7A4D-ACC9-5549D0046A8C}">
      <dsp:nvSpPr>
        <dsp:cNvPr id="11" name="矩形 10" hidden="1"/>
        <dsp:cNvSpPr/>
      </dsp:nvSpPr>
      <dsp:spPr>
        <a:xfrm>
          <a:off x="8128182" y="732939"/>
          <a:ext cx="3225420" cy="3420382"/>
        </a:xfrm>
        <a:prstGeom prst="rect">
          <a:avLst/>
        </a:prstGeom>
      </dsp:spPr>
      <dsp:txXfrm>
        <a:off x="8128182" y="732939"/>
        <a:ext cx="3225420" cy="34203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4988E4-7C1C-4D7C-A2F8-C67D625A8291}">
      <dsp:nvSpPr>
        <dsp:cNvPr id="0" name=""/>
        <dsp:cNvSpPr/>
      </dsp:nvSpPr>
      <dsp:spPr>
        <a:xfrm>
          <a:off x="4323487" y="878793"/>
          <a:ext cx="2126541" cy="369069"/>
        </a:xfrm>
        <a:custGeom>
          <a:avLst/>
          <a:gdLst/>
          <a:ahLst/>
          <a:cxnLst/>
          <a:rect l="0" t="0" r="0" b="0"/>
          <a:pathLst>
            <a:path>
              <a:moveTo>
                <a:pt x="0" y="0"/>
              </a:moveTo>
              <a:lnTo>
                <a:pt x="0" y="184534"/>
              </a:lnTo>
              <a:lnTo>
                <a:pt x="2126541" y="184534"/>
              </a:lnTo>
              <a:lnTo>
                <a:pt x="2126541" y="369069"/>
              </a:lnTo>
            </a:path>
          </a:pathLst>
        </a:custGeom>
        <a:noFill/>
        <a:ln w="12700" cap="flat" cmpd="sng" algn="ctr">
          <a:solidFill>
            <a:srgbClr val="B23E3E"/>
          </a:solidFill>
          <a:prstDash val="solid"/>
          <a:miter lim="800000"/>
        </a:ln>
        <a:effectLst/>
      </dsp:spPr>
      <dsp:style>
        <a:lnRef idx="2">
          <a:scrgbClr r="0" g="0" b="0"/>
        </a:lnRef>
        <a:fillRef idx="0">
          <a:scrgbClr r="0" g="0" b="0"/>
        </a:fillRef>
        <a:effectRef idx="0">
          <a:scrgbClr r="0" g="0" b="0"/>
        </a:effectRef>
        <a:fontRef idx="minor"/>
      </dsp:style>
    </dsp:sp>
    <dsp:sp modelId="{0CC566DA-B0C5-4783-AB39-8B652370ED19}">
      <dsp:nvSpPr>
        <dsp:cNvPr id="0" name=""/>
        <dsp:cNvSpPr/>
      </dsp:nvSpPr>
      <dsp:spPr>
        <a:xfrm>
          <a:off x="4277767" y="878793"/>
          <a:ext cx="91440" cy="369069"/>
        </a:xfrm>
        <a:custGeom>
          <a:avLst/>
          <a:gdLst/>
          <a:ahLst/>
          <a:cxnLst/>
          <a:rect l="0" t="0" r="0" b="0"/>
          <a:pathLst>
            <a:path>
              <a:moveTo>
                <a:pt x="45720" y="0"/>
              </a:moveTo>
              <a:lnTo>
                <a:pt x="45720" y="36906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6E6FF6-BF89-4B9C-B450-B3EF0A94D26E}">
      <dsp:nvSpPr>
        <dsp:cNvPr id="0" name=""/>
        <dsp:cNvSpPr/>
      </dsp:nvSpPr>
      <dsp:spPr>
        <a:xfrm>
          <a:off x="2196945" y="878793"/>
          <a:ext cx="2126541" cy="369069"/>
        </a:xfrm>
        <a:custGeom>
          <a:avLst/>
          <a:gdLst/>
          <a:ahLst/>
          <a:cxnLst/>
          <a:rect l="0" t="0" r="0" b="0"/>
          <a:pathLst>
            <a:path>
              <a:moveTo>
                <a:pt x="2126541" y="0"/>
              </a:moveTo>
              <a:lnTo>
                <a:pt x="2126541" y="184534"/>
              </a:lnTo>
              <a:lnTo>
                <a:pt x="0" y="184534"/>
              </a:lnTo>
              <a:lnTo>
                <a:pt x="0" y="369069"/>
              </a:lnTo>
            </a:path>
          </a:pathLst>
        </a:custGeom>
        <a:noFill/>
        <a:ln w="12700" cap="flat" cmpd="sng" algn="ctr">
          <a:solidFill>
            <a:srgbClr val="B23E3E"/>
          </a:solidFill>
          <a:prstDash val="solid"/>
          <a:miter lim="800000"/>
        </a:ln>
        <a:effectLst/>
      </dsp:spPr>
      <dsp:style>
        <a:lnRef idx="2">
          <a:scrgbClr r="0" g="0" b="0"/>
        </a:lnRef>
        <a:fillRef idx="0">
          <a:scrgbClr r="0" g="0" b="0"/>
        </a:fillRef>
        <a:effectRef idx="0">
          <a:scrgbClr r="0" g="0" b="0"/>
        </a:effectRef>
        <a:fontRef idx="minor"/>
      </dsp:style>
    </dsp:sp>
    <dsp:sp modelId="{EDFC1FA9-3FC2-4793-A27D-121E8A67713C}">
      <dsp:nvSpPr>
        <dsp:cNvPr id="0" name=""/>
        <dsp:cNvSpPr/>
      </dsp:nvSpPr>
      <dsp:spPr>
        <a:xfrm>
          <a:off x="3444751" y="57"/>
          <a:ext cx="1757472" cy="878736"/>
        </a:xfrm>
        <a:prstGeom prst="rect">
          <a:avLst/>
        </a:prstGeom>
        <a:solidFill>
          <a:srgbClr val="9C030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基本面因子</a:t>
          </a:r>
        </a:p>
      </dsp:txBody>
      <dsp:txXfrm>
        <a:off x="3444751" y="57"/>
        <a:ext cx="1757472" cy="878736"/>
      </dsp:txXfrm>
    </dsp:sp>
    <dsp:sp modelId="{50D90859-0E9D-4226-9C10-45595DFAFB7F}">
      <dsp:nvSpPr>
        <dsp:cNvPr id="0" name=""/>
        <dsp:cNvSpPr/>
      </dsp:nvSpPr>
      <dsp:spPr>
        <a:xfrm>
          <a:off x="1318209" y="1247863"/>
          <a:ext cx="1757472" cy="878736"/>
        </a:xfrm>
        <a:prstGeom prst="rect">
          <a:avLst/>
        </a:prstGeom>
        <a:solidFill>
          <a:srgbClr val="9C030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财务因子</a:t>
          </a:r>
        </a:p>
      </dsp:txBody>
      <dsp:txXfrm>
        <a:off x="1318209" y="1247863"/>
        <a:ext cx="1757472" cy="878736"/>
      </dsp:txXfrm>
    </dsp:sp>
    <dsp:sp modelId="{C36E1AE4-A01A-4B95-913D-0BB1CB62FCDE}">
      <dsp:nvSpPr>
        <dsp:cNvPr id="0" name=""/>
        <dsp:cNvSpPr/>
      </dsp:nvSpPr>
      <dsp:spPr>
        <a:xfrm>
          <a:off x="3444751" y="1247863"/>
          <a:ext cx="1757472" cy="878736"/>
        </a:xfrm>
        <a:prstGeom prst="rect">
          <a:avLst/>
        </a:prstGeom>
        <a:solidFill>
          <a:srgbClr val="9C030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市场因子</a:t>
          </a:r>
        </a:p>
      </dsp:txBody>
      <dsp:txXfrm>
        <a:off x="3444751" y="1247863"/>
        <a:ext cx="1757472" cy="878736"/>
      </dsp:txXfrm>
    </dsp:sp>
    <dsp:sp modelId="{E406C0A9-6033-4972-826A-6BEDBEDCBDE4}">
      <dsp:nvSpPr>
        <dsp:cNvPr id="0" name=""/>
        <dsp:cNvSpPr/>
      </dsp:nvSpPr>
      <dsp:spPr>
        <a:xfrm>
          <a:off x="5571292" y="1247863"/>
          <a:ext cx="1757472" cy="878736"/>
        </a:xfrm>
        <a:prstGeom prst="rect">
          <a:avLst/>
        </a:prstGeom>
        <a:solidFill>
          <a:srgbClr val="9C030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估值因子</a:t>
          </a:r>
        </a:p>
      </dsp:txBody>
      <dsp:txXfrm>
        <a:off x="5571292" y="1247863"/>
        <a:ext cx="1757472" cy="87873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srcNode" val="parentNode1"/>
              <dgm:param type="dstNode" val="connSite2"/>
              <dgm:param type="connRout" val="curve"/>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srcNode" val="parentNode2"/>
                <dgm:param type="dstNode" val="connSite1"/>
                <dgm:param type="connRout" val="curve"/>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96A51FE-6F96-4E8E-A49A-EB293A893ACB}"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F7D9D8-DF95-4665-85C1-82527CDBBC30}"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542149-9384-4D46-B20C-A31CB36F188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096EAE-40E0-41EF-BE24-BFC6198EB1D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A096EAE-40E0-41EF-BE24-BFC6198EB1D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096EAE-40E0-41EF-BE24-BFC6198EB1D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096EAE-40E0-41EF-BE24-BFC6198EB1D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endParaRPr lang="zh-CN" altLang="en-US" dirty="0"/>
          </a:p>
        </p:txBody>
      </p:sp>
      <p:sp>
        <p:nvSpPr>
          <p:cNvPr id="4" name="灯片编号占位符 3"/>
          <p:cNvSpPr>
            <a:spLocks noGrp="1"/>
          </p:cNvSpPr>
          <p:nvPr>
            <p:ph type="sldNum" sz="quarter" idx="10"/>
          </p:nvPr>
        </p:nvSpPr>
        <p:spPr/>
        <p:txBody>
          <a:bodyPr/>
          <a:lstStyle/>
          <a:p>
            <a:fld id="{5A096EAE-40E0-41EF-BE24-BFC6198EB1D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endParaRPr lang="zh-CN" altLang="en-US" dirty="0"/>
          </a:p>
        </p:txBody>
      </p:sp>
      <p:sp>
        <p:nvSpPr>
          <p:cNvPr id="4" name="灯片编号占位符 3"/>
          <p:cNvSpPr>
            <a:spLocks noGrp="1"/>
          </p:cNvSpPr>
          <p:nvPr>
            <p:ph type="sldNum" sz="quarter" idx="10"/>
          </p:nvPr>
        </p:nvSpPr>
        <p:spPr/>
        <p:txBody>
          <a:bodyPr/>
          <a:lstStyle/>
          <a:p>
            <a:fld id="{5A096EAE-40E0-41EF-BE24-BFC6198EB1D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endParaRPr lang="zh-CN" altLang="en-US" dirty="0"/>
          </a:p>
        </p:txBody>
      </p:sp>
      <p:sp>
        <p:nvSpPr>
          <p:cNvPr id="4" name="灯片编号占位符 3"/>
          <p:cNvSpPr>
            <a:spLocks noGrp="1"/>
          </p:cNvSpPr>
          <p:nvPr>
            <p:ph type="sldNum" sz="quarter" idx="10"/>
          </p:nvPr>
        </p:nvSpPr>
        <p:spPr/>
        <p:txBody>
          <a:bodyPr/>
          <a:lstStyle/>
          <a:p>
            <a:fld id="{5A096EAE-40E0-41EF-BE24-BFC6198EB1D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endParaRPr lang="zh-CN" altLang="en-US" dirty="0"/>
          </a:p>
        </p:txBody>
      </p:sp>
      <p:sp>
        <p:nvSpPr>
          <p:cNvPr id="4" name="灯片编号占位符 3"/>
          <p:cNvSpPr>
            <a:spLocks noGrp="1"/>
          </p:cNvSpPr>
          <p:nvPr>
            <p:ph type="sldNum" sz="quarter" idx="10"/>
          </p:nvPr>
        </p:nvSpPr>
        <p:spPr/>
        <p:txBody>
          <a:bodyPr/>
          <a:lstStyle/>
          <a:p>
            <a:fld id="{5A096EAE-40E0-41EF-BE24-BFC6198EB1D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正文字号不做硬性规定，整洁美观即可。</a:t>
            </a:r>
            <a:endParaRPr lang="en-US" altLang="zh-CN" dirty="0"/>
          </a:p>
          <a:p>
            <a:r>
              <a:rPr lang="zh-CN" altLang="en-US" dirty="0"/>
              <a:t>自制图表颜色整体偏深红，要与模板协调</a:t>
            </a:r>
            <a:endParaRPr lang="zh-CN" altLang="en-US" dirty="0"/>
          </a:p>
        </p:txBody>
      </p:sp>
      <p:sp>
        <p:nvSpPr>
          <p:cNvPr id="4" name="灯片编号占位符 3"/>
          <p:cNvSpPr>
            <a:spLocks noGrp="1"/>
          </p:cNvSpPr>
          <p:nvPr>
            <p:ph type="sldNum" sz="quarter" idx="10"/>
          </p:nvPr>
        </p:nvSpPr>
        <p:spPr/>
        <p:txBody>
          <a:bodyPr/>
          <a:lstStyle/>
          <a:p>
            <a:fld id="{5A096EAE-40E0-41EF-BE24-BFC6198EB1D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096EAE-40E0-41EF-BE24-BFC6198EB1D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096EAE-40E0-41EF-BE24-BFC6198EB1D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096EAE-40E0-41EF-BE24-BFC6198EB1D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096EAE-40E0-41EF-BE24-BFC6198EB1D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096EAE-40E0-41EF-BE24-BFC6198EB1DF}"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096EAE-40E0-41EF-BE24-BFC6198EB1DF}"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5A096EAE-40E0-41EF-BE24-BFC6198EB1DF}"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096EAE-40E0-41EF-BE24-BFC6198EB1DF}"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096EAE-40E0-41EF-BE24-BFC6198EB1DF}"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096EAE-40E0-41EF-BE24-BFC6198EB1DF}"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096EAE-40E0-41EF-BE24-BFC6198EB1DF}"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096EAE-40E0-41EF-BE24-BFC6198EB1DF}"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096EAE-40E0-41EF-BE24-BFC6198EB1DF}"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096EAE-40E0-41EF-BE24-BFC6198EB1D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096EAE-40E0-41EF-BE24-BFC6198EB1DF}"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096EAE-40E0-41EF-BE24-BFC6198EB1DF}"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096EAE-40E0-41EF-BE24-BFC6198EB1DF}"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096EAE-40E0-41EF-BE24-BFC6198EB1DF}"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096EAE-40E0-41EF-BE24-BFC6198EB1DF}"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096EAE-40E0-41EF-BE24-BFC6198EB1DF}"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https://www.investopedia.com/articles/active-trading/052014/how-use-moving-average-buy-stocks.asp</a:t>
            </a:r>
            <a:endParaRPr lang="zh-CN" altLang="en-US"/>
          </a:p>
          <a:p>
            <a:r>
              <a:rPr lang="en-US" altLang="zh-CN"/>
              <a:t>SMA EMA</a:t>
            </a:r>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https://www.investopedia.com/terms/m/macd.asp</a:t>
            </a:r>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顺势指标 超买超卖 </a:t>
            </a:r>
            <a:r>
              <a:rPr lang="en-US" altLang="zh-CN"/>
              <a:t>kdj</a:t>
            </a:r>
            <a:r>
              <a:rPr lang="zh-CN" altLang="en-US"/>
              <a:t>：有上下界，对于短期内暴涨暴跌的股票价格走势时，指标钝化；</a:t>
            </a:r>
            <a:r>
              <a:rPr lang="en-US" altLang="zh-CN"/>
              <a:t>cci</a:t>
            </a:r>
            <a:r>
              <a:rPr lang="zh-CN" altLang="en-US"/>
              <a:t>没有，</a:t>
            </a:r>
            <a:r>
              <a:rPr lang="en-US" altLang="zh-CN"/>
              <a:t>kdj</a:t>
            </a:r>
            <a:r>
              <a:rPr lang="zh-CN" altLang="en-US"/>
              <a:t>.默认参数</a:t>
            </a:r>
            <a:r>
              <a:rPr lang="en-US" altLang="zh-CN"/>
              <a:t>9</a:t>
            </a:r>
            <a:r>
              <a:rPr lang="zh-CN" altLang="en-US"/>
              <a:t>，</a:t>
            </a:r>
            <a:r>
              <a:rPr lang="zh-CN" altLang="en-US"/>
              <a:t>上涨趋势中，K值小于D值，K线向上突破D线时，为买进信号。下跌趋势中，K值大于D值，K线向下跌破D线时，为卖出信号。</a:t>
            </a:r>
            <a:endParaRPr lang="zh-CN" altLang="en-US"/>
          </a:p>
          <a:p>
            <a:r>
              <a:rPr lang="zh-CN" altLang="en-US"/>
              <a:t>https://www.investopedia.com/articles/active-trading/031914/how-traders-can-utilize-cci-commodity-channel-index-trade-stock-trends.asp</a:t>
            </a:r>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RSI:N1</a:t>
            </a:r>
            <a:r>
              <a:rPr lang="zh-CN" altLang="en-US"/>
              <a:t>日内收盘的涨幅均值</a:t>
            </a:r>
            <a:r>
              <a:rPr lang="en-US" altLang="zh-CN"/>
              <a:t>/</a:t>
            </a:r>
            <a:r>
              <a:rPr lang="zh-CN" altLang="en-US"/>
              <a:t>涨跌幅均值</a:t>
            </a:r>
            <a:endParaRPr lang="zh-CN" altLang="en-US"/>
          </a:p>
          <a:p>
            <a:r>
              <a:rPr lang="zh-CN" altLang="en-US"/>
              <a:t>https://www.investopedia.com/terms/r/rsi.asp</a:t>
            </a:r>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https://wiki.mbalib.com/wiki/%E4%BA%BA%E6%B0%94%E6%84%8F%E6%84%BF%E6%8C%87%E6%A0%87</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096EAE-40E0-41EF-BE24-BFC6198EB1DF}"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https://www.investopedia.com/articles/technical/02/091002.asp</a:t>
            </a:r>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https://www.investopedia.com/articles/trading/04/012804.asp#:~:text=A%20bullish%20divergence%20occurs%20when%20prices%20fall%20to,bullish%20divergence%20marks%20the%20end%20of%20a%20downtrend.</a:t>
            </a:r>
            <a:endParaRPr lang="zh-CN" altLang="en-US"/>
          </a:p>
          <a:p>
            <a:endParaRPr lang="zh-CN" altLang="en-US"/>
          </a:p>
          <a:p>
            <a:r>
              <a:rPr lang="zh-CN" altLang="en-US"/>
              <a:t>https://www.investopedia.com/terms/m/mfi.asp</a:t>
            </a:r>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https://wiki.mbalib.com/wiki/%E4%BA%BA%E6%B0%94%E6%84%8F%E6%84%BF%E6%8C%87%E6%A0%87</a:t>
            </a:r>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https://wiki.mbalib.com/wiki/%E4%BA%BA%E6%B0%94%E6%84%8F%E6%84%BF%E6%8C%87%E6%A0%87</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096EAE-40E0-41EF-BE24-BFC6198EB1D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096EAE-40E0-41EF-BE24-BFC6198EB1D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096EAE-40E0-41EF-BE24-BFC6198EB1D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096EAE-40E0-41EF-BE24-BFC6198EB1D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096EAE-40E0-41EF-BE24-BFC6198EB1D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jpeg"/><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4" name="图片 3" descr="北大汇丰名片汇总-29"/>
          <p:cNvPicPr>
            <a:picLocks noChangeAspect="1"/>
          </p:cNvPicPr>
          <p:nvPr userDrawn="1"/>
        </p:nvPicPr>
        <p:blipFill rotWithShape="1">
          <a:blip r:embed="rId2" cstate="print">
            <a:clrChange>
              <a:clrFrom>
                <a:srgbClr val="575050"/>
              </a:clrFrom>
              <a:clrTo>
                <a:srgbClr val="575050">
                  <a:alpha val="0"/>
                </a:srgbClr>
              </a:clrTo>
            </a:clrChange>
            <a:duotone>
              <a:schemeClr val="bg2">
                <a:shade val="45000"/>
                <a:satMod val="135000"/>
              </a:schemeClr>
              <a:prstClr val="white"/>
            </a:duotone>
            <a:extLst>
              <a:ext uri="{BEBA8EAE-BF5A-486C-A8C5-ECC9F3942E4B}">
                <a14:imgProps xmlns:a14="http://schemas.microsoft.com/office/drawing/2010/main">
                  <a14:imgLayer r:embed="rId3">
                    <a14:imgEffect>
                      <a14:saturation sat="62000"/>
                    </a14:imgEffect>
                  </a14:imgLayer>
                </a14:imgProps>
              </a:ext>
            </a:extLst>
          </a:blip>
          <a:srcRect l="3397" t="17515" r="3304" b="43865"/>
          <a:stretch>
            <a:fillRect/>
          </a:stretch>
        </p:blipFill>
        <p:spPr>
          <a:xfrm>
            <a:off x="-8022" y="-16042"/>
            <a:ext cx="12192000" cy="4448329"/>
          </a:xfrm>
          <a:prstGeom prst="rect">
            <a:avLst/>
          </a:prstGeom>
        </p:spPr>
      </p:pic>
      <p:pic>
        <p:nvPicPr>
          <p:cNvPr id="3" name="图片 2" descr="北大汇丰名片汇总-29"/>
          <p:cNvPicPr>
            <a:picLocks noChangeAspect="1"/>
          </p:cNvPicPr>
          <p:nvPr userDrawn="1"/>
        </p:nvPicPr>
        <p:blipFill rotWithShape="1">
          <a:blip r:embed="rId4" cstate="print"/>
          <a:srcRect l="3397" t="14689" r="3304" b="43865"/>
          <a:stretch>
            <a:fillRect/>
          </a:stretch>
        </p:blipFill>
        <p:spPr>
          <a:xfrm flipV="1">
            <a:off x="-2" y="2156337"/>
            <a:ext cx="12192000" cy="4773851"/>
          </a:xfrm>
          <a:prstGeom prst="rect">
            <a:avLst/>
          </a:prstGeom>
        </p:spPr>
      </p:pic>
      <p:sp>
        <p:nvSpPr>
          <p:cNvPr id="7" name="椭圆 6"/>
          <p:cNvSpPr/>
          <p:nvPr userDrawn="1"/>
        </p:nvSpPr>
        <p:spPr>
          <a:xfrm>
            <a:off x="10686197" y="607909"/>
            <a:ext cx="1009934" cy="1009934"/>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2" name="标题 1"/>
          <p:cNvSpPr>
            <a:spLocks noGrp="1"/>
          </p:cNvSpPr>
          <p:nvPr>
            <p:ph type="title"/>
          </p:nvPr>
        </p:nvSpPr>
        <p:spPr>
          <a:xfrm>
            <a:off x="459197" y="384696"/>
            <a:ext cx="10515600" cy="780501"/>
          </a:xfrm>
        </p:spPr>
        <p:txBody>
          <a:bodyPr>
            <a:normAutofit/>
          </a:bodyPr>
          <a:lstStyle>
            <a:lvl1pPr>
              <a:defRPr sz="3200" b="1">
                <a:solidFill>
                  <a:srgbClr val="9C0308"/>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6" name="燕尾形 5"/>
          <p:cNvSpPr/>
          <p:nvPr userDrawn="1"/>
        </p:nvSpPr>
        <p:spPr>
          <a:xfrm>
            <a:off x="11511889" y="6353267"/>
            <a:ext cx="447775" cy="383232"/>
          </a:xfrm>
          <a:prstGeom prst="chevron">
            <a:avLst>
              <a:gd name="adj" fmla="val 16728"/>
            </a:avLst>
          </a:prstGeom>
          <a:solidFill>
            <a:srgbClr val="9720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800">
              <a:solidFill>
                <a:schemeClr val="tx1"/>
              </a:solidFill>
            </a:endParaRPr>
          </a:p>
        </p:txBody>
      </p:sp>
      <p:sp>
        <p:nvSpPr>
          <p:cNvPr id="7" name="灯片编号占位符 5"/>
          <p:cNvSpPr>
            <a:spLocks noGrp="1"/>
          </p:cNvSpPr>
          <p:nvPr>
            <p:ph type="sldNum" sz="quarter" idx="12"/>
          </p:nvPr>
        </p:nvSpPr>
        <p:spPr>
          <a:xfrm>
            <a:off x="9216899" y="6353269"/>
            <a:ext cx="2743200" cy="365125"/>
          </a:xfrm>
        </p:spPr>
        <p:txBody>
          <a:bodyPr/>
          <a:lstStyle>
            <a:lvl1pPr>
              <a:defRPr sz="1800" baseline="0">
                <a:solidFill>
                  <a:schemeClr val="bg1"/>
                </a:solidFill>
                <a:ea typeface="黑体" panose="02010609060101010101" pitchFamily="49" charset="-122"/>
              </a:defRPr>
            </a:lvl1pPr>
          </a:lstStyle>
          <a:p>
            <a:fld id="{1827CD8D-0C45-4313-8514-3276C2338651}" type="slidenum">
              <a:rPr lang="zh-CN" altLang="en-US" smtClean="0"/>
            </a:fld>
            <a:endParaRPr lang="zh-CN" altLang="en-US" dirty="0"/>
          </a:p>
        </p:txBody>
      </p:sp>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t="30246" b="29673"/>
          <a:stretch>
            <a:fillRect/>
          </a:stretch>
        </p:blipFill>
        <p:spPr>
          <a:xfrm>
            <a:off x="10682285" y="6353267"/>
            <a:ext cx="900337" cy="383939"/>
          </a:xfrm>
          <a:prstGeom prst="rect">
            <a:avLst/>
          </a:prstGeom>
        </p:spPr>
      </p:pic>
      <p:sp>
        <p:nvSpPr>
          <p:cNvPr id="9" name="矩形: 圆角 7"/>
          <p:cNvSpPr/>
          <p:nvPr userDrawn="1"/>
        </p:nvSpPr>
        <p:spPr>
          <a:xfrm>
            <a:off x="3716989" y="2051915"/>
            <a:ext cx="546410" cy="512957"/>
          </a:xfrm>
          <a:prstGeom prst="roundRect">
            <a:avLst/>
          </a:prstGeom>
          <a:solidFill>
            <a:srgbClr val="9C030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微软雅黑" panose="020B0503020204020204" pitchFamily="34" charset="-122"/>
                <a:ea typeface="微软雅黑" panose="020B0503020204020204" pitchFamily="34" charset="-122"/>
              </a:rPr>
              <a:t>1</a:t>
            </a:r>
            <a:endParaRPr lang="zh-CN" altLang="en-US" sz="2000" dirty="0">
              <a:solidFill>
                <a:schemeClr val="bg1"/>
              </a:solidFill>
              <a:latin typeface="微软雅黑" panose="020B0503020204020204" pitchFamily="34" charset="-122"/>
              <a:ea typeface="微软雅黑" panose="020B0503020204020204" pitchFamily="34" charset="-122"/>
            </a:endParaRPr>
          </a:p>
        </p:txBody>
      </p:sp>
      <p:cxnSp>
        <p:nvCxnSpPr>
          <p:cNvPr id="10" name="直接连接符 9"/>
          <p:cNvCxnSpPr/>
          <p:nvPr userDrawn="1"/>
        </p:nvCxnSpPr>
        <p:spPr>
          <a:xfrm>
            <a:off x="4408364" y="2564872"/>
            <a:ext cx="3624146" cy="0"/>
          </a:xfrm>
          <a:prstGeom prst="line">
            <a:avLst/>
          </a:prstGeom>
          <a:ln w="12700"/>
          <a:effectLst/>
        </p:spPr>
        <p:style>
          <a:lnRef idx="1">
            <a:schemeClr val="dk1"/>
          </a:lnRef>
          <a:fillRef idx="0">
            <a:schemeClr val="dk1"/>
          </a:fillRef>
          <a:effectRef idx="0">
            <a:schemeClr val="dk1"/>
          </a:effectRef>
          <a:fontRef idx="minor">
            <a:schemeClr val="tx1"/>
          </a:fontRef>
        </p:style>
      </p:cxnSp>
      <p:sp>
        <p:nvSpPr>
          <p:cNvPr id="11" name="矩形: 圆角 18"/>
          <p:cNvSpPr/>
          <p:nvPr userDrawn="1"/>
        </p:nvSpPr>
        <p:spPr>
          <a:xfrm>
            <a:off x="3716990" y="2938634"/>
            <a:ext cx="546410" cy="512957"/>
          </a:xfrm>
          <a:prstGeom prst="roundRect">
            <a:avLst/>
          </a:prstGeom>
          <a:solidFill>
            <a:srgbClr val="9C030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微软雅黑" panose="020B0503020204020204" pitchFamily="34" charset="-122"/>
                <a:ea typeface="微软雅黑" panose="020B0503020204020204" pitchFamily="34" charset="-122"/>
              </a:rPr>
              <a:t>2</a:t>
            </a:r>
            <a:endParaRPr lang="zh-CN" altLang="en-US" sz="2000" dirty="0">
              <a:solidFill>
                <a:schemeClr val="bg1"/>
              </a:solidFill>
              <a:latin typeface="微软雅黑" panose="020B0503020204020204" pitchFamily="34" charset="-122"/>
              <a:ea typeface="微软雅黑" panose="020B0503020204020204" pitchFamily="34" charset="-122"/>
            </a:endParaRPr>
          </a:p>
        </p:txBody>
      </p:sp>
      <p:cxnSp>
        <p:nvCxnSpPr>
          <p:cNvPr id="12" name="直接连接符 11"/>
          <p:cNvCxnSpPr/>
          <p:nvPr userDrawn="1"/>
        </p:nvCxnSpPr>
        <p:spPr>
          <a:xfrm>
            <a:off x="4408365" y="3451591"/>
            <a:ext cx="3624146" cy="0"/>
          </a:xfrm>
          <a:prstGeom prst="line">
            <a:avLst/>
          </a:prstGeom>
          <a:ln w="12700"/>
          <a:effectLst/>
        </p:spPr>
        <p:style>
          <a:lnRef idx="1">
            <a:schemeClr val="dk1"/>
          </a:lnRef>
          <a:fillRef idx="0">
            <a:schemeClr val="dk1"/>
          </a:fillRef>
          <a:effectRef idx="0">
            <a:schemeClr val="dk1"/>
          </a:effectRef>
          <a:fontRef idx="minor">
            <a:schemeClr val="tx1"/>
          </a:fontRef>
        </p:style>
      </p:cxnSp>
      <p:sp>
        <p:nvSpPr>
          <p:cNvPr id="13" name="矩形: 圆角 20"/>
          <p:cNvSpPr/>
          <p:nvPr userDrawn="1"/>
        </p:nvSpPr>
        <p:spPr>
          <a:xfrm>
            <a:off x="3716990" y="3966208"/>
            <a:ext cx="546410" cy="512957"/>
          </a:xfrm>
          <a:prstGeom prst="roundRect">
            <a:avLst/>
          </a:prstGeom>
          <a:solidFill>
            <a:srgbClr val="9C030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微软雅黑" panose="020B0503020204020204" pitchFamily="34" charset="-122"/>
                <a:ea typeface="微软雅黑" panose="020B0503020204020204" pitchFamily="34" charset="-122"/>
              </a:rPr>
              <a:t>3</a:t>
            </a:r>
            <a:endParaRPr lang="zh-CN" altLang="en-US" sz="2000" dirty="0">
              <a:solidFill>
                <a:schemeClr val="bg1"/>
              </a:solidFill>
              <a:latin typeface="微软雅黑" panose="020B0503020204020204" pitchFamily="34" charset="-122"/>
              <a:ea typeface="微软雅黑" panose="020B0503020204020204" pitchFamily="34" charset="-122"/>
            </a:endParaRPr>
          </a:p>
        </p:txBody>
      </p:sp>
      <p:cxnSp>
        <p:nvCxnSpPr>
          <p:cNvPr id="14" name="直接连接符 13"/>
          <p:cNvCxnSpPr/>
          <p:nvPr userDrawn="1"/>
        </p:nvCxnSpPr>
        <p:spPr>
          <a:xfrm>
            <a:off x="4408365" y="4459895"/>
            <a:ext cx="3624146" cy="0"/>
          </a:xfrm>
          <a:prstGeom prst="line">
            <a:avLst/>
          </a:prstGeom>
          <a:ln w="12700"/>
          <a:effectLst/>
        </p:spPr>
        <p:style>
          <a:lnRef idx="1">
            <a:schemeClr val="dk1"/>
          </a:lnRef>
          <a:fillRef idx="0">
            <a:schemeClr val="dk1"/>
          </a:fillRef>
          <a:effectRef idx="0">
            <a:schemeClr val="dk1"/>
          </a:effectRef>
          <a:fontRef idx="minor">
            <a:schemeClr val="tx1"/>
          </a:fontRef>
        </p:style>
      </p:cxnSp>
      <p:sp>
        <p:nvSpPr>
          <p:cNvPr id="15" name="矩形: 圆角 22"/>
          <p:cNvSpPr/>
          <p:nvPr userDrawn="1"/>
        </p:nvSpPr>
        <p:spPr>
          <a:xfrm>
            <a:off x="3716989" y="4974512"/>
            <a:ext cx="546410" cy="512957"/>
          </a:xfrm>
          <a:prstGeom prst="roundRect">
            <a:avLst/>
          </a:prstGeom>
          <a:solidFill>
            <a:srgbClr val="9C030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微软雅黑" panose="020B0503020204020204" pitchFamily="34" charset="-122"/>
                <a:ea typeface="微软雅黑" panose="020B0503020204020204" pitchFamily="34" charset="-122"/>
              </a:rPr>
              <a:t>4</a:t>
            </a:r>
            <a:endParaRPr lang="zh-CN" altLang="en-US" sz="2000" dirty="0">
              <a:solidFill>
                <a:schemeClr val="bg1"/>
              </a:solidFill>
              <a:latin typeface="微软雅黑" panose="020B0503020204020204" pitchFamily="34" charset="-122"/>
              <a:ea typeface="微软雅黑" panose="020B0503020204020204" pitchFamily="34" charset="-122"/>
            </a:endParaRPr>
          </a:p>
        </p:txBody>
      </p:sp>
      <p:cxnSp>
        <p:nvCxnSpPr>
          <p:cNvPr id="16" name="直接连接符 15"/>
          <p:cNvCxnSpPr/>
          <p:nvPr userDrawn="1"/>
        </p:nvCxnSpPr>
        <p:spPr>
          <a:xfrm>
            <a:off x="4408364" y="5487469"/>
            <a:ext cx="3624146" cy="0"/>
          </a:xfrm>
          <a:prstGeom prst="line">
            <a:avLst/>
          </a:prstGeom>
          <a:ln w="12700"/>
          <a:effectLst/>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78261" y="-16162"/>
            <a:ext cx="10338100" cy="1072212"/>
          </a:xfrm>
        </p:spPr>
        <p:txBody>
          <a:bodyPr>
            <a:normAutofit/>
          </a:bodyPr>
          <a:lstStyle>
            <a:lvl1pPr>
              <a:defRPr sz="2800">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6" name="燕尾形 5"/>
          <p:cNvSpPr/>
          <p:nvPr userDrawn="1"/>
        </p:nvSpPr>
        <p:spPr>
          <a:xfrm>
            <a:off x="11511889" y="6353267"/>
            <a:ext cx="447775" cy="383232"/>
          </a:xfrm>
          <a:prstGeom prst="chevron">
            <a:avLst>
              <a:gd name="adj" fmla="val 16728"/>
            </a:avLst>
          </a:prstGeom>
          <a:solidFill>
            <a:srgbClr val="9720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800">
              <a:solidFill>
                <a:schemeClr val="tx1"/>
              </a:solidFill>
            </a:endParaRPr>
          </a:p>
        </p:txBody>
      </p:sp>
      <p:sp>
        <p:nvSpPr>
          <p:cNvPr id="7" name="灯片编号占位符 5"/>
          <p:cNvSpPr>
            <a:spLocks noGrp="1"/>
          </p:cNvSpPr>
          <p:nvPr>
            <p:ph type="sldNum" sz="quarter" idx="12"/>
          </p:nvPr>
        </p:nvSpPr>
        <p:spPr>
          <a:xfrm>
            <a:off x="9216899" y="6353269"/>
            <a:ext cx="2743200" cy="365125"/>
          </a:xfrm>
        </p:spPr>
        <p:txBody>
          <a:bodyPr/>
          <a:lstStyle>
            <a:lvl1pPr>
              <a:defRPr sz="1800" baseline="0">
                <a:solidFill>
                  <a:schemeClr val="bg1"/>
                </a:solidFill>
                <a:ea typeface="黑体" panose="02010609060101010101" pitchFamily="49" charset="-122"/>
              </a:defRPr>
            </a:lvl1pPr>
          </a:lstStyle>
          <a:p>
            <a:fld id="{1827CD8D-0C45-4313-8514-3276C2338651}" type="slidenum">
              <a:rPr lang="zh-CN" altLang="en-US" smtClean="0"/>
            </a:fld>
            <a:endParaRPr lang="zh-CN" altLang="en-US" dirty="0"/>
          </a:p>
        </p:txBody>
      </p:sp>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t="30246" b="29673"/>
          <a:stretch>
            <a:fillRect/>
          </a:stretch>
        </p:blipFill>
        <p:spPr>
          <a:xfrm>
            <a:off x="10682285" y="6353267"/>
            <a:ext cx="900337" cy="383939"/>
          </a:xfrm>
          <a:prstGeom prst="rect">
            <a:avLst/>
          </a:prstGeom>
        </p:spPr>
      </p:pic>
      <p:sp>
        <p:nvSpPr>
          <p:cNvPr id="3" name="矩形 2"/>
          <p:cNvSpPr/>
          <p:nvPr userDrawn="1"/>
        </p:nvSpPr>
        <p:spPr>
          <a:xfrm>
            <a:off x="363532" y="328132"/>
            <a:ext cx="132857" cy="351135"/>
          </a:xfrm>
          <a:prstGeom prst="rect">
            <a:avLst/>
          </a:prstGeom>
          <a:solidFill>
            <a:srgbClr val="9C03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有页码">
    <p:spTree>
      <p:nvGrpSpPr>
        <p:cNvPr id="1" name=""/>
        <p:cNvGrpSpPr/>
        <p:nvPr/>
      </p:nvGrpSpPr>
      <p:grpSpPr>
        <a:xfrm>
          <a:off x="0" y="0"/>
          <a:ext cx="0" cy="0"/>
          <a:chOff x="0" y="0"/>
          <a:chExt cx="0" cy="0"/>
        </a:xfrm>
      </p:grpSpPr>
      <p:sp>
        <p:nvSpPr>
          <p:cNvPr id="20" name="灯片编号占位符 5"/>
          <p:cNvSpPr>
            <a:spLocks noGrp="1"/>
          </p:cNvSpPr>
          <p:nvPr>
            <p:ph type="sldNum" sz="quarter" idx="12"/>
          </p:nvPr>
        </p:nvSpPr>
        <p:spPr>
          <a:xfrm>
            <a:off x="9237919" y="6353269"/>
            <a:ext cx="2743200" cy="365125"/>
          </a:xfrm>
        </p:spPr>
        <p:txBody>
          <a:bodyPr/>
          <a:lstStyle>
            <a:lvl1pPr>
              <a:defRPr sz="1800" baseline="0">
                <a:solidFill>
                  <a:schemeClr val="bg1"/>
                </a:solidFill>
                <a:ea typeface="黑体" panose="02010609060101010101" pitchFamily="49" charset="-122"/>
              </a:defRPr>
            </a:lvl1pPr>
          </a:lstStyle>
          <a:p>
            <a:fld id="{1827CD8D-0C45-4313-8514-3276C2338651}" type="slidenum">
              <a:rPr lang="zh-CN" altLang="en-US" smtClean="0"/>
            </a:fld>
            <a:endParaRPr lang="zh-CN" altLang="en-US" dirty="0"/>
          </a:p>
        </p:txBody>
      </p:sp>
      <p:sp>
        <p:nvSpPr>
          <p:cNvPr id="5" name="燕尾形 4"/>
          <p:cNvSpPr/>
          <p:nvPr userDrawn="1"/>
        </p:nvSpPr>
        <p:spPr>
          <a:xfrm>
            <a:off x="11511889" y="6353267"/>
            <a:ext cx="447775" cy="383232"/>
          </a:xfrm>
          <a:prstGeom prst="chevron">
            <a:avLst>
              <a:gd name="adj" fmla="val 16728"/>
            </a:avLst>
          </a:prstGeom>
          <a:solidFill>
            <a:srgbClr val="9720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800">
              <a:solidFill>
                <a:schemeClr val="tx1"/>
              </a:solidFill>
            </a:endParaRPr>
          </a:p>
        </p:txBody>
      </p:sp>
      <p:sp>
        <p:nvSpPr>
          <p:cNvPr id="6" name="灯片编号占位符 5"/>
          <p:cNvSpPr txBox="1"/>
          <p:nvPr userDrawn="1"/>
        </p:nvSpPr>
        <p:spPr>
          <a:xfrm>
            <a:off x="9216899" y="6353269"/>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800" kern="1200" baseline="0">
                <a:solidFill>
                  <a:schemeClr val="bg1"/>
                </a:solidFill>
                <a:latin typeface="+mn-lt"/>
                <a:ea typeface="黑体" panose="02010609060101010101" pitchFamily="49"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827CD8D-0C45-4313-8514-3276C2338651}" type="slidenum">
              <a:rPr lang="zh-CN" altLang="en-US" smtClean="0"/>
            </a:fld>
            <a:endParaRPr lang="zh-CN" altLang="en-US" dirty="0"/>
          </a:p>
        </p:txBody>
      </p:sp>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t="30246" b="29673"/>
          <a:stretch>
            <a:fillRect/>
          </a:stretch>
        </p:blipFill>
        <p:spPr>
          <a:xfrm>
            <a:off x="10682285" y="6353267"/>
            <a:ext cx="900337" cy="383939"/>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空白无页码">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E04CE4-2EA5-4F49-9ABB-DE1FE6D9DE39}" type="datetime1">
              <a:rPr lang="zh-CN" altLang="en-US" smtClean="0"/>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27CD8D-0C45-4313-8514-3276C233865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3.xml"/><Relationship Id="rId2" Type="http://schemas.openxmlformats.org/officeDocument/2006/relationships/image" Target="../media/image16.png"/><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3.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3.xml"/><Relationship Id="rId2" Type="http://schemas.openxmlformats.org/officeDocument/2006/relationships/image" Target="../media/image23.png"/><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3.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3.xml"/><Relationship Id="rId2" Type="http://schemas.openxmlformats.org/officeDocument/2006/relationships/image" Target="../media/image28.png"/><Relationship Id="rId1" Type="http://schemas.openxmlformats.org/officeDocument/2006/relationships/image" Target="../media/image27.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3.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3.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3.xml"/><Relationship Id="rId2" Type="http://schemas.openxmlformats.org/officeDocument/2006/relationships/image" Target="../media/image36.png"/><Relationship Id="rId1"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image" Target="../media/image38.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3.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3.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3.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3.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3.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3.xml"/><Relationship Id="rId2" Type="http://schemas.openxmlformats.org/officeDocument/2006/relationships/image" Target="../media/image52.png"/><Relationship Id="rId1" Type="http://schemas.openxmlformats.org/officeDocument/2006/relationships/image" Target="../media/image51.pn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3.xml"/><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3.xml"/><Relationship Id="rId2" Type="http://schemas.openxmlformats.org/officeDocument/2006/relationships/image" Target="../media/image57.png"/><Relationship Id="rId1" Type="http://schemas.openxmlformats.org/officeDocument/2006/relationships/image" Target="../media/image56.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3.xml"/><Relationship Id="rId2" Type="http://schemas.openxmlformats.org/officeDocument/2006/relationships/image" Target="../media/image59.png"/><Relationship Id="rId1" Type="http://schemas.openxmlformats.org/officeDocument/2006/relationships/image" Target="../media/image58.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3.xml"/><Relationship Id="rId2" Type="http://schemas.openxmlformats.org/officeDocument/2006/relationships/image" Target="../media/image61.png"/><Relationship Id="rId1" Type="http://schemas.openxmlformats.org/officeDocument/2006/relationships/image" Target="../media/image60.png"/></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3.xml"/><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3.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3.xml"/><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3.xml"/><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3.xml"/><Relationship Id="rId2" Type="http://schemas.openxmlformats.org/officeDocument/2006/relationships/image" Target="../media/image71.png"/><Relationship Id="rId1" Type="http://schemas.openxmlformats.org/officeDocument/2006/relationships/tags" Target="../tags/tag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image" Target="../media/image72.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image" Target="../media/image73.pn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3.xml"/><Relationship Id="rId2" Type="http://schemas.openxmlformats.org/officeDocument/2006/relationships/image" Target="../media/image75.png"/><Relationship Id="rId1" Type="http://schemas.openxmlformats.org/officeDocument/2006/relationships/image" Target="../media/image7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xml"/><Relationship Id="rId1" Type="http://schemas.openxmlformats.org/officeDocument/2006/relationships/image" Target="../media/image76.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xml"/><Relationship Id="rId1" Type="http://schemas.openxmlformats.org/officeDocument/2006/relationships/image" Target="../media/image77.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3.xml"/><Relationship Id="rId2" Type="http://schemas.openxmlformats.org/officeDocument/2006/relationships/image" Target="../media/image7.png"/><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xml"/><Relationship Id="rId1" Type="http://schemas.openxmlformats.org/officeDocument/2006/relationships/image" Target="../media/image7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80.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8.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3.xml"/><Relationship Id="rId2" Type="http://schemas.openxmlformats.org/officeDocument/2006/relationships/image" Target="../media/image10.jpeg"/><Relationship Id="rId1" Type="http://schemas.openxmlformats.org/officeDocument/2006/relationships/image" Target="../media/image9.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3.xml"/><Relationship Id="rId2" Type="http://schemas.openxmlformats.org/officeDocument/2006/relationships/image" Target="../media/image1.tiff"/><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3.xml"/><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image" Target="../media/image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 y="3070497"/>
            <a:ext cx="12192000" cy="1106805"/>
          </a:xfrm>
          <a:prstGeom prst="rect">
            <a:avLst/>
          </a:prstGeom>
          <a:noFill/>
        </p:spPr>
        <p:txBody>
          <a:bodyPr wrap="square" rtlCol="0">
            <a:spAutoFit/>
          </a:bodyPr>
          <a:lstStyle/>
          <a:p>
            <a:pPr algn="ctr"/>
            <a:r>
              <a:rPr lang="zh-CN" altLang="en-US" sz="6600" dirty="0">
                <a:solidFill>
                  <a:schemeClr val="bg1"/>
                </a:solidFill>
                <a:latin typeface="微软雅黑" panose="020B0503020204020204" pitchFamily="34" charset="-122"/>
                <a:ea typeface="微软雅黑" panose="020B0503020204020204" pitchFamily="34" charset="-122"/>
              </a:rPr>
              <a:t>多因子模型</a:t>
            </a:r>
            <a:r>
              <a:rPr lang="en-US" altLang="zh-CN" sz="6600" dirty="0">
                <a:solidFill>
                  <a:schemeClr val="bg1"/>
                </a:solidFill>
                <a:latin typeface="微软雅黑" panose="020B0503020204020204" pitchFamily="34" charset="-122"/>
                <a:ea typeface="微软雅黑" panose="020B0503020204020204" pitchFamily="34" charset="-122"/>
              </a:rPr>
              <a:t>Ⅰ</a:t>
            </a:r>
            <a:endParaRPr lang="en-US" altLang="zh-CN" sz="6600"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0" y="4998087"/>
            <a:ext cx="12191999" cy="1014730"/>
          </a:xfrm>
          <a:prstGeom prst="rect">
            <a:avLst/>
          </a:prstGeom>
          <a:noFill/>
        </p:spPr>
        <p:txBody>
          <a:bodyPr wrap="square" rtlCol="0">
            <a:spAutoFit/>
          </a:bodyPr>
          <a:lstStyle/>
          <a:p>
            <a:pPr algn="ctr">
              <a:lnSpc>
                <a:spcPct val="150000"/>
              </a:lnSpc>
            </a:pPr>
            <a:r>
              <a:rPr lang="zh-CN" altLang="en-US" sz="2000" dirty="0">
                <a:solidFill>
                  <a:srgbClr val="972022"/>
                </a:solidFill>
                <a:latin typeface="微软雅黑" panose="020B0503020204020204" pitchFamily="34" charset="-122"/>
                <a:ea typeface="微软雅黑" panose="020B0503020204020204" pitchFamily="34" charset="-122"/>
              </a:rPr>
              <a:t>汪子杰 叶梦婕 江一帆 徐凯浩</a:t>
            </a:r>
            <a:endParaRPr lang="en-US" altLang="zh-CN" sz="2000" dirty="0">
              <a:solidFill>
                <a:srgbClr val="972022"/>
              </a:solidFill>
              <a:latin typeface="微软雅黑" panose="020B0503020204020204" pitchFamily="34" charset="-122"/>
              <a:ea typeface="微软雅黑" panose="020B0503020204020204" pitchFamily="34" charset="-122"/>
            </a:endParaRPr>
          </a:p>
          <a:p>
            <a:pPr algn="ctr">
              <a:lnSpc>
                <a:spcPct val="150000"/>
              </a:lnSpc>
            </a:pPr>
            <a:r>
              <a:rPr lang="en-US" altLang="zh-CN" sz="2000" dirty="0">
                <a:solidFill>
                  <a:srgbClr val="972022"/>
                </a:solidFill>
                <a:latin typeface="微软雅黑" panose="020B0503020204020204" pitchFamily="34" charset="-122"/>
                <a:ea typeface="微软雅黑" panose="020B0503020204020204" pitchFamily="34" charset="-122"/>
              </a:rPr>
              <a:t>2020-10-12</a:t>
            </a:r>
            <a:endParaRPr lang="en-US" altLang="zh-CN" sz="2000" dirty="0">
              <a:solidFill>
                <a:srgbClr val="972022"/>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1" y="2513482"/>
            <a:ext cx="12192000"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北京大学量化交易协会</a:t>
            </a:r>
            <a:r>
              <a:rPr lang="en-US" altLang="zh-CN" sz="2000" dirty="0">
                <a:solidFill>
                  <a:schemeClr val="bg1"/>
                </a:solidFill>
                <a:latin typeface="微软雅黑" panose="020B0503020204020204" pitchFamily="34" charset="-122"/>
                <a:ea typeface="微软雅黑" panose="020B0503020204020204" pitchFamily="34" charset="-122"/>
              </a:rPr>
              <a:t>2020</a:t>
            </a:r>
            <a:r>
              <a:rPr lang="zh-CN" altLang="en-US" sz="2000" dirty="0">
                <a:solidFill>
                  <a:schemeClr val="bg1"/>
                </a:solidFill>
                <a:latin typeface="微软雅黑" panose="020B0503020204020204" pitchFamily="34" charset="-122"/>
                <a:ea typeface="微软雅黑" panose="020B0503020204020204" pitchFamily="34" charset="-122"/>
              </a:rPr>
              <a:t>级培训</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多因子选股基础</a:t>
            </a:r>
            <a:r>
              <a:rPr lang="en-US" altLang="zh-CN" dirty="0"/>
              <a:t>-APT</a:t>
            </a:r>
            <a:r>
              <a:rPr lang="zh-CN" altLang="en-US" dirty="0"/>
              <a:t>模型</a:t>
            </a:r>
            <a:endParaRPr lang="zh-CN" altLang="en-US" dirty="0"/>
          </a:p>
        </p:txBody>
      </p:sp>
      <p:sp>
        <p:nvSpPr>
          <p:cNvPr id="31" name="文本框 30"/>
          <p:cNvSpPr txBox="1"/>
          <p:nvPr/>
        </p:nvSpPr>
        <p:spPr>
          <a:xfrm>
            <a:off x="303910" y="831272"/>
            <a:ext cx="2367280" cy="400110"/>
          </a:xfrm>
          <a:prstGeom prst="rect">
            <a:avLst/>
          </a:prstGeom>
          <a:solidFill>
            <a:srgbClr val="9C0308"/>
          </a:solidFill>
        </p:spPr>
        <p:txBody>
          <a:bodyPr wrap="square" rtlCol="0">
            <a:spAutoFit/>
          </a:bodyPr>
          <a:lstStyle/>
          <a:p>
            <a:pPr algn="ctr"/>
            <a:r>
              <a:rPr lang="zh-CN" altLang="en-US" sz="2000" dirty="0">
                <a:solidFill>
                  <a:schemeClr val="bg1"/>
                </a:solidFill>
              </a:rPr>
              <a:t>模型原理</a:t>
            </a:r>
            <a:endParaRPr lang="zh-CN" altLang="en-US" sz="2000" dirty="0">
              <a:solidFill>
                <a:schemeClr val="bg1"/>
              </a:solidFill>
            </a:endParaRPr>
          </a:p>
        </p:txBody>
      </p:sp>
      <p:sp>
        <p:nvSpPr>
          <p:cNvPr id="14" name="文本框 13"/>
          <p:cNvSpPr txBox="1"/>
          <p:nvPr/>
        </p:nvSpPr>
        <p:spPr>
          <a:xfrm>
            <a:off x="303910" y="1313245"/>
            <a:ext cx="11584180" cy="1323439"/>
          </a:xfrm>
          <a:prstGeom prst="rect">
            <a:avLst/>
          </a:prstGeom>
          <a:noFill/>
          <a:ln w="19050">
            <a:solidFill>
              <a:srgbClr val="972022"/>
            </a:solidFill>
            <a:prstDash val="sysDash"/>
          </a:ln>
        </p:spPr>
        <p:txBody>
          <a:bodyPr wrap="square" rtlCol="0">
            <a:spAutoFit/>
          </a:bodyPr>
          <a:lstStyle/>
          <a:p>
            <a:pPr marL="285750" indent="-285750">
              <a:buFont typeface="Arial" panose="020B0604020202020204" pitchFamily="34" charset="0"/>
              <a:buChar char="•"/>
            </a:pPr>
            <a:r>
              <a:rPr lang="en-US" altLang="zh-CN" sz="2000" dirty="0"/>
              <a:t>1976</a:t>
            </a:r>
            <a:r>
              <a:rPr lang="zh-CN" altLang="en-US" sz="2000" dirty="0"/>
              <a:t>年，</a:t>
            </a:r>
            <a:r>
              <a:rPr lang="en-US" altLang="zh-CN" sz="2000" dirty="0"/>
              <a:t>Stephen Ross</a:t>
            </a:r>
            <a:r>
              <a:rPr lang="zh-CN" altLang="en-US" sz="2000" dirty="0"/>
              <a:t>提出套利定价模型，套利定价模型认为证券的收益受到多个系统因素（因子风险）和一个与因子风险无关的剩余风险（个体风险）构成</a:t>
            </a:r>
            <a:endParaRPr lang="en-US" altLang="zh-CN" sz="2000" dirty="0"/>
          </a:p>
          <a:p>
            <a:pPr marL="285750" indent="-285750">
              <a:buFont typeface="Arial" panose="020B0604020202020204" pitchFamily="34" charset="0"/>
              <a:buChar char="•"/>
            </a:pPr>
            <a:r>
              <a:rPr lang="en-US" altLang="zh-CN" sz="2000" dirty="0"/>
              <a:t>APT</a:t>
            </a:r>
            <a:r>
              <a:rPr lang="zh-CN" altLang="en-US" sz="2000" dirty="0"/>
              <a:t>模型与</a:t>
            </a:r>
            <a:r>
              <a:rPr lang="en-US" altLang="zh-CN" sz="2000" dirty="0"/>
              <a:t>CAPM</a:t>
            </a:r>
            <a:r>
              <a:rPr lang="zh-CN" altLang="en-US" sz="2000" dirty="0"/>
              <a:t>模型的联系：</a:t>
            </a:r>
            <a:r>
              <a:rPr lang="en-US" altLang="zh-CN" sz="2000" dirty="0"/>
              <a:t>CAPM</a:t>
            </a:r>
            <a:r>
              <a:rPr lang="zh-CN" altLang="en-US" sz="2000" dirty="0"/>
              <a:t>可以视作</a:t>
            </a:r>
            <a:r>
              <a:rPr lang="en-US" altLang="zh-CN" sz="2000" dirty="0"/>
              <a:t>APT</a:t>
            </a:r>
            <a:r>
              <a:rPr lang="zh-CN" altLang="en-US" sz="2000" dirty="0"/>
              <a:t>模型的特例，即所有资产的期望回报率只由一个因子决定，即市场组合的回报率</a:t>
            </a:r>
            <a:endParaRPr lang="en-US" altLang="zh-CN" sz="2000" dirty="0"/>
          </a:p>
        </p:txBody>
      </p:sp>
      <p:sp>
        <p:nvSpPr>
          <p:cNvPr id="4" name="灯片编号占位符 3"/>
          <p:cNvSpPr>
            <a:spLocks noGrp="1"/>
          </p:cNvSpPr>
          <p:nvPr>
            <p:ph type="sldNum" sz="quarter" idx="12"/>
          </p:nvPr>
        </p:nvSpPr>
        <p:spPr/>
        <p:txBody>
          <a:bodyPr/>
          <a:lstStyle/>
          <a:p>
            <a:fld id="{1827CD8D-0C45-4313-8514-3276C2338651}" type="slidenum">
              <a:rPr lang="zh-CN" altLang="en-US" smtClean="0"/>
            </a:fld>
            <a:endParaRPr lang="zh-CN" altLang="en-US" dirty="0"/>
          </a:p>
        </p:txBody>
      </p:sp>
      <p:sp>
        <p:nvSpPr>
          <p:cNvPr id="13" name="文本框 12"/>
          <p:cNvSpPr txBox="1"/>
          <p:nvPr/>
        </p:nvSpPr>
        <p:spPr>
          <a:xfrm>
            <a:off x="303910" y="3142555"/>
            <a:ext cx="2367280" cy="400110"/>
          </a:xfrm>
          <a:prstGeom prst="rect">
            <a:avLst/>
          </a:prstGeom>
          <a:solidFill>
            <a:srgbClr val="9C0308"/>
          </a:solidFill>
        </p:spPr>
        <p:txBody>
          <a:bodyPr wrap="square" rtlCol="0">
            <a:spAutoFit/>
          </a:bodyPr>
          <a:lstStyle/>
          <a:p>
            <a:pPr algn="ctr"/>
            <a:r>
              <a:rPr lang="zh-CN" altLang="en-US" sz="2000" dirty="0">
                <a:solidFill>
                  <a:schemeClr val="bg1"/>
                </a:solidFill>
              </a:rPr>
              <a:t>模型设定</a:t>
            </a:r>
            <a:endParaRPr lang="zh-CN" altLang="en-US" sz="2000" dirty="0">
              <a:solidFill>
                <a:schemeClr val="bg1"/>
              </a:solidFill>
            </a:endParaRPr>
          </a:p>
        </p:txBody>
      </p:sp>
      <mc:AlternateContent xmlns:mc="http://schemas.openxmlformats.org/markup-compatibility/2006">
        <mc:Choice xmlns:a14="http://schemas.microsoft.com/office/drawing/2010/main" Requires="a14">
          <p:sp>
            <p:nvSpPr>
              <p:cNvPr id="16" name="文本框 15">
                <a:extLst>
                  <a:ext uri="{FF2B5EF4-FFF2-40B4-BE49-F238E27FC236}">
                    <ele attr="{95C97B56-CEF8-D047-B513-2283F00A68BF}"/>
                  </a:ext>
                </a:extLst>
              </p:cNvPr>
              <p:cNvSpPr txBox="1"/>
              <p:nvPr/>
            </p:nvSpPr>
            <p:spPr>
              <a:xfrm>
                <a:off x="303910" y="3624528"/>
                <a:ext cx="11584180" cy="2246769"/>
              </a:xfrm>
              <a:prstGeom prst="rect">
                <a:avLst/>
              </a:prstGeom>
              <a:noFill/>
              <a:ln w="19050">
                <a:solidFill>
                  <a:srgbClr val="972022"/>
                </a:solidFill>
                <a:prstDash val="sysDash"/>
              </a:ln>
            </p:spPr>
            <p:txBody>
              <a:bodyPr wrap="square" rtlCol="0">
                <a:spAutoFit/>
              </a:bodyPr>
              <a:lstStyle/>
              <a:p>
                <a:pPr marL="285750" indent="-285750">
                  <a:buFont typeface="Arial" panose="020B0604020202020204" pitchFamily="34" charset="0"/>
                  <a:buChar char="•"/>
                </a:pPr>
                <a:r>
                  <a:rPr lang="zh-CN" altLang="en-US" sz="2000" dirty="0"/>
                  <a:t>假设证券市场上每种资产的收益率由</a:t>
                </a:r>
                <a:r>
                  <a:rPr lang="en-US" altLang="zh-CN" sz="2000" dirty="0"/>
                  <a:t>k</a:t>
                </a:r>
                <a:r>
                  <a:rPr lang="zh-CN" altLang="en-US" sz="2000" dirty="0"/>
                  <a:t>个因素决定，即</a:t>
                </a:r>
                <a:endParaRPr lang="en-US" altLang="zh-CN" sz="2000" dirty="0"/>
              </a:p>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𝑟</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𝐸</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𝑟</m:t>
                              </m:r>
                            </m:e>
                            <m:sub>
                              <m:r>
                                <a:rPr lang="en-US" altLang="zh-CN" sz="2000" b="0" i="1" smtClean="0">
                                  <a:latin typeface="Cambria Math" panose="02040503050406030204" pitchFamily="18" charset="0"/>
                                </a:rPr>
                                <m:t>𝑖</m:t>
                              </m:r>
                            </m:sub>
                          </m:sSub>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𝛽</m:t>
                          </m:r>
                        </m:e>
                        <m:sub>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𝐹</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𝛽</m:t>
                          </m:r>
                        </m:e>
                        <m:sub>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2</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𝐹</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𝛽</m:t>
                          </m:r>
                        </m:e>
                        <m:sub>
                          <m:r>
                            <a:rPr lang="en-US" altLang="zh-CN" sz="2000" b="0" i="1" smtClean="0">
                              <a:latin typeface="Cambria Math" panose="02040503050406030204" pitchFamily="18" charset="0"/>
                            </a:rPr>
                            <m:t>𝑖𝑘</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𝐹</m:t>
                          </m:r>
                        </m:e>
                        <m:sub>
                          <m:r>
                            <a:rPr lang="en-US" altLang="zh-CN" sz="2000" b="0" i="1" smtClean="0">
                              <a:latin typeface="Cambria Math" panose="02040503050406030204" pitchFamily="18" charset="0"/>
                            </a:rPr>
                            <m:t>𝑘</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𝜖</m:t>
                          </m:r>
                        </m:e>
                        <m:sub>
                          <m:r>
                            <a:rPr lang="en-US" altLang="zh-CN" sz="2000" b="0" i="1" smtClean="0">
                              <a:latin typeface="Cambria Math" panose="02040503050406030204" pitchFamily="18" charset="0"/>
                            </a:rPr>
                            <m:t>𝑖</m:t>
                          </m:r>
                        </m:sub>
                      </m:sSub>
                    </m:oMath>
                  </m:oMathPara>
                </a14:m>
                <a:endParaRPr lang="en-US" altLang="zh-CN" sz="2000" dirty="0"/>
              </a:p>
              <a:p>
                <a14:m>
                  <m:oMath xmlns:m="http://schemas.openxmlformats.org/officeDocument/2006/math">
                    <m:r>
                      <a:rPr lang="en-US" altLang="zh-CN" sz="2000" b="0" i="1" smtClean="0">
                        <a:latin typeface="Cambria Math" panose="02040503050406030204" pitchFamily="18" charset="0"/>
                      </a:rPr>
                      <m:t>𝐹</m:t>
                    </m:r>
                  </m:oMath>
                </a14:m>
                <a:r>
                  <a:rPr lang="zh-CN" altLang="en-US" sz="2000" dirty="0"/>
                  <a:t>表示由市场共同风险因子描述的风险，反映系统风险</a:t>
                </a:r>
                <a:endParaRPr lang="en-US" altLang="zh-CN" sz="2000" dirty="0"/>
              </a:p>
              <a:p>
                <a14:m>
                  <m:oMath xmlns:m="http://schemas.openxmlformats.org/officeDocument/2006/math">
                    <m:r>
                      <a:rPr lang="en-US" altLang="zh-CN" sz="2000" b="0" i="1" smtClean="0">
                        <a:latin typeface="Cambria Math" panose="02040503050406030204" pitchFamily="18" charset="0"/>
                      </a:rPr>
                      <m:t>𝛽</m:t>
                    </m:r>
                  </m:oMath>
                </a14:m>
                <a:r>
                  <a:rPr lang="zh-CN" altLang="en-US" sz="2000" dirty="0"/>
                  <a:t>表示资产对因素的敏感度，简称为因子载荷或因子暴露</a:t>
                </a:r>
                <a:endParaRPr lang="en-US" altLang="zh-CN" sz="2000" dirty="0"/>
              </a:p>
              <a:p>
                <a14:m>
                  <m:oMath xmlns:m="http://schemas.openxmlformats.org/officeDocument/2006/math">
                    <m:r>
                      <a:rPr lang="en-US" altLang="zh-CN" sz="2000" b="0" i="1" smtClean="0">
                        <a:latin typeface="Cambria Math" panose="02040503050406030204" pitchFamily="18" charset="0"/>
                      </a:rPr>
                      <m:t>𝜖</m:t>
                    </m:r>
                  </m:oMath>
                </a14:m>
                <a:r>
                  <a:rPr lang="zh-CN" altLang="en-US" sz="2000" dirty="0"/>
                  <a:t>表示与因子风险无关的剩余风险，即非系统风险</a:t>
                </a:r>
                <a:endParaRPr lang="en-US" altLang="zh-CN" sz="2000" dirty="0"/>
              </a:p>
              <a:p>
                <a14:m>
                  <m:oMath xmlns:m="http://schemas.openxmlformats.org/officeDocument/2006/math">
                    <m:r>
                      <a:rPr lang="en-US" altLang="zh-CN" sz="2000" b="0" i="1" smtClean="0">
                        <a:latin typeface="Cambria Math" panose="02040503050406030204" pitchFamily="18" charset="0"/>
                      </a:rPr>
                      <m:t>𝐸</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𝑟</m:t>
                            </m:r>
                          </m:e>
                          <m:sub>
                            <m:r>
                              <a:rPr lang="en-US" altLang="zh-CN" sz="2000" b="0" i="1" smtClean="0">
                                <a:latin typeface="Cambria Math" panose="02040503050406030204" pitchFamily="18" charset="0"/>
                              </a:rPr>
                              <m:t>𝑖</m:t>
                            </m:r>
                          </m:sub>
                        </m:sSub>
                      </m:e>
                    </m:d>
                  </m:oMath>
                </a14:m>
                <a:r>
                  <a:rPr lang="zh-CN" altLang="en-US" sz="2000" dirty="0"/>
                  <a:t>表示各因素对应的风险收益为</a:t>
                </a:r>
                <a:r>
                  <a:rPr lang="en-US" altLang="zh-CN" sz="2000" dirty="0"/>
                  <a:t>0</a:t>
                </a:r>
                <a:r>
                  <a:rPr lang="zh-CN" altLang="en-US" sz="2000" dirty="0"/>
                  <a:t>的时候，证券组合的期望收益</a:t>
                </a:r>
                <a:endParaRPr lang="en-US" altLang="zh-CN" sz="2000" dirty="0"/>
              </a:p>
              <a:p>
                <a:r>
                  <a:rPr lang="zh-CN" altLang="en-US" sz="2000" dirty="0"/>
                  <a:t>可以证明，当市场上的证券数量</a:t>
                </a:r>
                <a14:m>
                  <m:oMath xmlns:m="http://schemas.openxmlformats.org/officeDocument/2006/math">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m:t>
                    </m:r>
                  </m:oMath>
                </a14:m>
                <a:r>
                  <a:rPr lang="zh-CN" altLang="en-US" sz="2000" dirty="0"/>
                  <a:t>，非系统性的风险影响变得很小，方差趋于</a:t>
                </a:r>
                <a:r>
                  <a:rPr lang="en-US" altLang="zh-CN" sz="2000" dirty="0"/>
                  <a:t>0</a:t>
                </a:r>
              </a:p>
            </p:txBody>
          </p:sp>
        </mc:Choice>
        <mc:Fallback>
          <p:sp>
            <p:nvSpPr>
              <p:cNvPr id="16" name="文本框 15"/>
              <p:cNvSpPr txBox="1">
                <a:spLocks noRot="1" noChangeAspect="1" noMove="1" noResize="1" noEditPoints="1" noAdjustHandles="1" noChangeArrowheads="1" noChangeShapeType="1" noTextEdit="1"/>
              </p:cNvSpPr>
              <p:nvPr/>
            </p:nvSpPr>
            <p:spPr>
              <a:xfrm>
                <a:off x="303910" y="3624528"/>
                <a:ext cx="11584180" cy="2246769"/>
              </a:xfrm>
              <a:prstGeom prst="rect">
                <a:avLst/>
              </a:prstGeom>
              <a:blipFill rotWithShape="1">
                <a:blip r:embed="rId1"/>
                <a:stretch>
                  <a:fillRect l="-547" t="-2793" b="-3352"/>
                </a:stretch>
              </a:blipFill>
              <a:ln w="19050">
                <a:solidFill>
                  <a:srgbClr val="972022"/>
                </a:solidFill>
                <a:prstDash val="sysDash"/>
              </a:ln>
            </p:spPr>
            <p:txBody>
              <a:bodyPr/>
              <a:lstStyle/>
              <a:p>
                <a:r>
                  <a:rPr lang="zh-CN" altLang="en-US">
                    <a:noFill/>
                  </a:rPr>
                  <a:t> </a:t>
                </a:r>
                <a:endParaRPr lang="zh-CN" altLang="en-US">
                  <a:noFill/>
                </a:endParaRPr>
              </a:p>
            </p:txBody>
          </p:sp>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多因子选股基础</a:t>
            </a:r>
            <a:r>
              <a:rPr lang="en-US" altLang="zh-CN" dirty="0"/>
              <a:t>-</a:t>
            </a:r>
            <a:r>
              <a:rPr lang="en-US" altLang="zh-CN" dirty="0" err="1"/>
              <a:t>Fama</a:t>
            </a:r>
            <a:r>
              <a:rPr lang="en-US" altLang="zh-CN" dirty="0"/>
              <a:t>-French</a:t>
            </a:r>
            <a:r>
              <a:rPr lang="zh-CN" altLang="en-US" dirty="0"/>
              <a:t>三因子模型</a:t>
            </a:r>
            <a:endParaRPr lang="zh-CN" altLang="en-US" dirty="0"/>
          </a:p>
        </p:txBody>
      </p:sp>
      <p:sp>
        <p:nvSpPr>
          <p:cNvPr id="31" name="文本框 30"/>
          <p:cNvSpPr txBox="1"/>
          <p:nvPr/>
        </p:nvSpPr>
        <p:spPr>
          <a:xfrm>
            <a:off x="303910" y="831272"/>
            <a:ext cx="2367280" cy="400110"/>
          </a:xfrm>
          <a:prstGeom prst="rect">
            <a:avLst/>
          </a:prstGeom>
          <a:solidFill>
            <a:srgbClr val="9C0308"/>
          </a:solidFill>
        </p:spPr>
        <p:txBody>
          <a:bodyPr wrap="square" rtlCol="0">
            <a:spAutoFit/>
          </a:bodyPr>
          <a:lstStyle/>
          <a:p>
            <a:pPr algn="ctr"/>
            <a:r>
              <a:rPr lang="zh-CN" altLang="en-US" sz="2000" dirty="0">
                <a:solidFill>
                  <a:schemeClr val="bg1"/>
                </a:solidFill>
              </a:rPr>
              <a:t>产生背景</a:t>
            </a:r>
            <a:endParaRPr lang="zh-CN" altLang="en-US" sz="2000" dirty="0">
              <a:solidFill>
                <a:schemeClr val="bg1"/>
              </a:solidFill>
            </a:endParaRPr>
          </a:p>
        </p:txBody>
      </p:sp>
      <p:sp>
        <p:nvSpPr>
          <p:cNvPr id="14" name="文本框 13"/>
          <p:cNvSpPr txBox="1"/>
          <p:nvPr/>
        </p:nvSpPr>
        <p:spPr>
          <a:xfrm>
            <a:off x="303910" y="1313245"/>
            <a:ext cx="11584180" cy="1323439"/>
          </a:xfrm>
          <a:prstGeom prst="rect">
            <a:avLst/>
          </a:prstGeom>
          <a:noFill/>
          <a:ln w="19050">
            <a:solidFill>
              <a:srgbClr val="972022"/>
            </a:solidFill>
            <a:prstDash val="sysDash"/>
          </a:ln>
        </p:spPr>
        <p:txBody>
          <a:bodyPr wrap="square" rtlCol="0">
            <a:spAutoFit/>
          </a:bodyPr>
          <a:lstStyle/>
          <a:p>
            <a:pPr marL="285750" indent="-285750">
              <a:buFont typeface="Arial" panose="020B0604020202020204" pitchFamily="34" charset="0"/>
              <a:buChar char="•"/>
            </a:pPr>
            <a:r>
              <a:rPr lang="en-US" altLang="zh-CN" sz="2000" dirty="0"/>
              <a:t>1981</a:t>
            </a:r>
            <a:r>
              <a:rPr lang="zh-CN" altLang="en-US" sz="2000" dirty="0"/>
              <a:t>年，大卫</a:t>
            </a:r>
            <a:r>
              <a:rPr lang="en-US" altLang="zh-CN" sz="2000" dirty="0"/>
              <a:t>·</a:t>
            </a:r>
            <a:r>
              <a:rPr lang="zh-CN" altLang="en-US" sz="2000" dirty="0"/>
              <a:t>布斯和雷克斯</a:t>
            </a:r>
            <a:r>
              <a:rPr lang="en-US" altLang="zh-CN" sz="2000" dirty="0"/>
              <a:t>·</a:t>
            </a:r>
            <a:r>
              <a:rPr lang="zh-CN" altLang="en-US" sz="2000" dirty="0"/>
              <a:t>桑奎菲尔德成立了维度投资顾问公司，买入小市值、低估值的股票，获得了高额回报。</a:t>
            </a:r>
            <a:r>
              <a:rPr lang="en-US" altLang="zh-CN" sz="2000" dirty="0"/>
              <a:t>1992</a:t>
            </a:r>
            <a:r>
              <a:rPr lang="zh-CN" altLang="en-US" sz="2000" dirty="0"/>
              <a:t>年，</a:t>
            </a:r>
            <a:r>
              <a:rPr lang="en-US" altLang="zh-CN" sz="2000" dirty="0" err="1"/>
              <a:t>Fama</a:t>
            </a:r>
            <a:r>
              <a:rPr lang="zh-CN" altLang="en-US" sz="2000" dirty="0"/>
              <a:t>和</a:t>
            </a:r>
            <a:r>
              <a:rPr lang="en-US" altLang="zh-CN" sz="2000" dirty="0"/>
              <a:t>French</a:t>
            </a:r>
            <a:r>
              <a:rPr lang="zh-CN" altLang="en-US" sz="2000" dirty="0"/>
              <a:t>对美国股票市场决定不同股票回报率差异的因素的研究发现，股票的市场的</a:t>
            </a:r>
            <a:r>
              <a:rPr lang="en-US" altLang="zh-CN" sz="2000" dirty="0"/>
              <a:t>beta</a:t>
            </a:r>
            <a:r>
              <a:rPr lang="zh-CN" altLang="en-US" sz="2000" dirty="0"/>
              <a:t>值不能解释不同股票回报率的差异，而上市公司的市值、账面市值比可以解释股票回报率的差异，因此提出了著名的三因子模型。</a:t>
            </a:r>
            <a:endParaRPr lang="en-US" altLang="zh-CN" sz="2000" dirty="0"/>
          </a:p>
        </p:txBody>
      </p:sp>
      <mc:AlternateContent xmlns:mc="http://schemas.openxmlformats.org/markup-compatibility/2006">
        <mc:Choice xmlns:a14="http://schemas.microsoft.com/office/drawing/2010/main" Requires="a14">
          <p:sp>
            <p:nvSpPr>
              <p:cNvPr id="15" name="文本框 14">
                <a:extLst>
                  <a:ext uri="{FF2B5EF4-FFF2-40B4-BE49-F238E27FC236}">
                    <ele attr="{1C2A85B1-A27A-DC49-8E8A-E948F891ECDC}"/>
                  </a:ext>
                </a:extLst>
              </p:cNvPr>
              <p:cNvSpPr txBox="1"/>
              <p:nvPr/>
            </p:nvSpPr>
            <p:spPr>
              <a:xfrm>
                <a:off x="303909" y="3429000"/>
                <a:ext cx="11584179" cy="1370183"/>
              </a:xfrm>
              <a:prstGeom prst="rect">
                <a:avLst/>
              </a:prstGeom>
              <a:noFill/>
              <a:ln w="19050">
                <a:solidFill>
                  <a:srgbClr val="972022"/>
                </a:solidFill>
                <a:prstDash val="sysDash"/>
              </a:ln>
            </p:spPr>
            <p:txBody>
              <a:bodyPr wrap="square" rtlCol="0">
                <a:spAutoFit/>
              </a:bodyPr>
              <a:lstStyle/>
              <a:p>
                <a:pPr marL="285750" indent="-285750">
                  <a:buFont typeface="Arial" panose="020B0604020202020204" pitchFamily="34" charset="0"/>
                  <a:buChar char="•"/>
                </a:pPr>
                <a:r>
                  <a:rPr lang="zh-CN" altLang="en-US" sz="2000" dirty="0">
                    <a:solidFill>
                      <a:schemeClr val="tx1"/>
                    </a:solidFill>
                  </a:rPr>
                  <a:t>模型认为，除了市场因素外，公司市值和账面市值比可以解释股票回报的差异</a:t>
                </a:r>
                <a:endParaRPr lang="en-US" altLang="zh-CN" sz="2000"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𝑟</m:t>
                          </m:r>
                        </m:e>
                        <m:sub>
                          <m:r>
                            <a:rPr lang="en-US" altLang="zh-CN" sz="2000" b="0" i="1" smtClean="0">
                              <a:solidFill>
                                <a:schemeClr val="tx1"/>
                              </a:solidFill>
                              <a:latin typeface="Cambria Math" panose="02040503050406030204" pitchFamily="18" charset="0"/>
                            </a:rPr>
                            <m:t>𝑖</m:t>
                          </m:r>
                        </m:sub>
                      </m:sSub>
                      <m:r>
                        <a:rPr lang="en-US" altLang="zh-CN" sz="2000" b="0" i="1" smtClean="0">
                          <a:solidFill>
                            <a:schemeClr val="tx1"/>
                          </a:solidFill>
                          <a:latin typeface="Cambria Math" panose="02040503050406030204" pitchFamily="18" charset="0"/>
                        </a:rPr>
                        <m:t>−</m:t>
                      </m:r>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𝑟</m:t>
                          </m:r>
                        </m:e>
                        <m:sub>
                          <m:r>
                            <a:rPr lang="en-US" altLang="zh-CN" sz="2000" b="0" i="1" smtClean="0">
                              <a:solidFill>
                                <a:schemeClr val="tx1"/>
                              </a:solidFill>
                              <a:latin typeface="Cambria Math" panose="02040503050406030204" pitchFamily="18" charset="0"/>
                            </a:rPr>
                            <m:t>𝑓</m:t>
                          </m:r>
                        </m:sub>
                      </m:sSub>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𝛼</m:t>
                      </m:r>
                      <m:r>
                        <a:rPr lang="en-US" altLang="zh-CN" sz="2000" b="0" i="1" smtClean="0">
                          <a:solidFill>
                            <a:schemeClr val="tx1"/>
                          </a:solidFill>
                          <a:latin typeface="Cambria Math" panose="02040503050406030204" pitchFamily="18" charset="0"/>
                        </a:rPr>
                        <m:t>+</m:t>
                      </m:r>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𝛽</m:t>
                          </m:r>
                        </m:e>
                        <m:sub>
                          <m:r>
                            <a:rPr lang="en-US" altLang="zh-CN" sz="2000" b="0" i="1" smtClean="0">
                              <a:solidFill>
                                <a:schemeClr val="tx1"/>
                              </a:solidFill>
                              <a:latin typeface="Cambria Math" panose="02040503050406030204" pitchFamily="18" charset="0"/>
                            </a:rPr>
                            <m:t>𝑖𝑀</m:t>
                          </m:r>
                        </m:sub>
                      </m:sSub>
                      <m:d>
                        <m:dPr>
                          <m:ctrlPr>
                            <a:rPr lang="en-US" altLang="zh-CN" sz="2000" b="0" i="1" smtClean="0">
                              <a:solidFill>
                                <a:schemeClr val="tx1"/>
                              </a:solidFill>
                              <a:latin typeface="Cambria Math" panose="02040503050406030204" pitchFamily="18" charset="0"/>
                            </a:rPr>
                          </m:ctrlPr>
                        </m:dPr>
                        <m:e>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𝑟</m:t>
                              </m:r>
                            </m:e>
                            <m:sub>
                              <m:r>
                                <a:rPr lang="en-US" altLang="zh-CN" sz="2000" b="0" i="1" smtClean="0">
                                  <a:solidFill>
                                    <a:schemeClr val="tx1"/>
                                  </a:solidFill>
                                  <a:latin typeface="Cambria Math" panose="02040503050406030204" pitchFamily="18" charset="0"/>
                                </a:rPr>
                                <m:t>𝑀</m:t>
                              </m:r>
                            </m:sub>
                          </m:sSub>
                          <m:r>
                            <a:rPr lang="en-US" altLang="zh-CN" sz="2000" b="0" i="1" smtClean="0">
                              <a:solidFill>
                                <a:schemeClr val="tx1"/>
                              </a:solidFill>
                              <a:latin typeface="Cambria Math" panose="02040503050406030204" pitchFamily="18" charset="0"/>
                            </a:rPr>
                            <m:t>−</m:t>
                          </m:r>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𝑟</m:t>
                              </m:r>
                            </m:e>
                            <m:sub>
                              <m:r>
                                <a:rPr lang="en-US" altLang="zh-CN" sz="2000" b="0" i="1" smtClean="0">
                                  <a:solidFill>
                                    <a:schemeClr val="tx1"/>
                                  </a:solidFill>
                                  <a:latin typeface="Cambria Math" panose="02040503050406030204" pitchFamily="18" charset="0"/>
                                </a:rPr>
                                <m:t>𝑓</m:t>
                              </m:r>
                            </m:sub>
                          </m:sSub>
                        </m:e>
                      </m:d>
                      <m:r>
                        <a:rPr lang="en-US" altLang="zh-CN" sz="2000" b="0" i="1" smtClean="0">
                          <a:solidFill>
                            <a:schemeClr val="tx1"/>
                          </a:solidFill>
                          <a:latin typeface="Cambria Math" panose="02040503050406030204" pitchFamily="18" charset="0"/>
                        </a:rPr>
                        <m:t>+</m:t>
                      </m:r>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𝛽</m:t>
                          </m:r>
                        </m:e>
                        <m:sub>
                          <m:r>
                            <a:rPr lang="en-US" altLang="zh-CN" sz="2000" b="0" i="1" smtClean="0">
                              <a:solidFill>
                                <a:schemeClr val="tx1"/>
                              </a:solidFill>
                              <a:latin typeface="Cambria Math" panose="02040503050406030204" pitchFamily="18" charset="0"/>
                            </a:rPr>
                            <m:t>𝑖𝑆𝑀𝐵</m:t>
                          </m:r>
                        </m:sub>
                      </m:sSub>
                      <m:r>
                        <a:rPr lang="en-US" altLang="zh-CN" sz="2000" b="0" i="1" smtClean="0">
                          <a:solidFill>
                            <a:schemeClr val="tx1"/>
                          </a:solidFill>
                          <a:latin typeface="Cambria Math" panose="02040503050406030204" pitchFamily="18" charset="0"/>
                        </a:rPr>
                        <m:t>𝑆𝑀𝐵</m:t>
                      </m:r>
                      <m:r>
                        <a:rPr lang="en-US" altLang="zh-CN" sz="2000" b="0" i="1" smtClean="0">
                          <a:solidFill>
                            <a:schemeClr val="tx1"/>
                          </a:solidFill>
                          <a:latin typeface="Cambria Math" panose="02040503050406030204" pitchFamily="18" charset="0"/>
                        </a:rPr>
                        <m:t>+</m:t>
                      </m:r>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𝛽</m:t>
                          </m:r>
                        </m:e>
                        <m:sub>
                          <m:r>
                            <a:rPr lang="en-US" altLang="zh-CN" sz="2000" b="0" i="1" smtClean="0">
                              <a:solidFill>
                                <a:schemeClr val="tx1"/>
                              </a:solidFill>
                              <a:latin typeface="Cambria Math" panose="02040503050406030204" pitchFamily="18" charset="0"/>
                            </a:rPr>
                            <m:t>𝑖𝐻𝑀𝐿</m:t>
                          </m:r>
                        </m:sub>
                      </m:sSub>
                      <m:r>
                        <a:rPr lang="en-US" altLang="zh-CN" sz="2000" b="0" i="1" smtClean="0">
                          <a:solidFill>
                            <a:schemeClr val="tx1"/>
                          </a:solidFill>
                          <a:latin typeface="Cambria Math" panose="02040503050406030204" pitchFamily="18" charset="0"/>
                        </a:rPr>
                        <m:t>𝐻𝑀𝐿</m:t>
                      </m:r>
                      <m:r>
                        <a:rPr lang="en-US" altLang="zh-CN" sz="2000" b="0" i="1" smtClean="0">
                          <a:solidFill>
                            <a:schemeClr val="tx1"/>
                          </a:solidFill>
                          <a:latin typeface="Cambria Math" panose="02040503050406030204" pitchFamily="18" charset="0"/>
                        </a:rPr>
                        <m:t>+</m:t>
                      </m:r>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𝜖</m:t>
                          </m:r>
                        </m:e>
                        <m:sub>
                          <m:r>
                            <a:rPr lang="en-US" altLang="zh-CN" sz="2000" b="0" i="1" smtClean="0">
                              <a:solidFill>
                                <a:schemeClr val="tx1"/>
                              </a:solidFill>
                              <a:latin typeface="Cambria Math" panose="02040503050406030204" pitchFamily="18" charset="0"/>
                            </a:rPr>
                            <m:t>𝑖</m:t>
                          </m:r>
                        </m:sub>
                      </m:sSub>
                    </m:oMath>
                  </m:oMathPara>
                </a14:m>
                <a:endParaRPr lang="en-US" altLang="zh-CN" sz="2000" dirty="0">
                  <a:solidFill>
                    <a:schemeClr val="tx1"/>
                  </a:solidFill>
                </a:endParaRPr>
              </a:p>
              <a:p>
                <a:r>
                  <a:rPr lang="en-US" altLang="zh-CN" sz="2000" dirty="0">
                    <a:solidFill>
                      <a:schemeClr val="tx1"/>
                    </a:solidFill>
                  </a:rPr>
                  <a:t>SMB</a:t>
                </a:r>
                <a:r>
                  <a:rPr lang="zh-CN" altLang="en-US" sz="2000" dirty="0">
                    <a:solidFill>
                      <a:schemeClr val="tx1"/>
                    </a:solidFill>
                  </a:rPr>
                  <a:t>代表小减大，即公司市值小的股票投资组合比公司市值大的股票投资组合多出的收益</a:t>
                </a:r>
                <a:endParaRPr lang="en-US" altLang="zh-CN" sz="2000" dirty="0">
                  <a:solidFill>
                    <a:schemeClr val="tx1"/>
                  </a:solidFill>
                </a:endParaRPr>
              </a:p>
              <a:p>
                <a:r>
                  <a:rPr lang="en-US" altLang="zh-CN" sz="2000" dirty="0">
                    <a:solidFill>
                      <a:schemeClr val="tx1"/>
                    </a:solidFill>
                  </a:rPr>
                  <a:t>HML</a:t>
                </a:r>
                <a:r>
                  <a:rPr lang="zh-CN" altLang="en-US" sz="2000" dirty="0">
                    <a:solidFill>
                      <a:schemeClr val="tx1"/>
                    </a:solidFill>
                  </a:rPr>
                  <a:t>代表高减低，指高账面</a:t>
                </a:r>
                <a:r>
                  <a:rPr lang="en-US" altLang="zh-CN" sz="2000" dirty="0">
                    <a:solidFill>
                      <a:schemeClr val="tx1"/>
                    </a:solidFill>
                  </a:rPr>
                  <a:t>-</a:t>
                </a:r>
                <a:r>
                  <a:rPr lang="zh-CN" altLang="en-US" sz="2000" dirty="0">
                    <a:solidFill>
                      <a:schemeClr val="tx1"/>
                    </a:solidFill>
                  </a:rPr>
                  <a:t>市值比的股票投资组合比低账面</a:t>
                </a:r>
                <a:r>
                  <a:rPr lang="en-US" altLang="zh-CN" sz="2000" dirty="0">
                    <a:solidFill>
                      <a:schemeClr val="tx1"/>
                    </a:solidFill>
                  </a:rPr>
                  <a:t>-</a:t>
                </a:r>
                <a:r>
                  <a:rPr lang="zh-CN" altLang="en-US" sz="2000" dirty="0">
                    <a:solidFill>
                      <a:schemeClr val="tx1"/>
                    </a:solidFill>
                  </a:rPr>
                  <a:t>市值比的股票投资组合高出的收益 </a:t>
                </a:r>
              </a:p>
            </p:txBody>
          </p:sp>
        </mc:Choice>
        <mc:Fallback>
          <p:sp>
            <p:nvSpPr>
              <p:cNvPr id="15" name="文本框 14"/>
              <p:cNvSpPr txBox="1">
                <a:spLocks noRot="1" noChangeAspect="1" noMove="1" noResize="1" noEditPoints="1" noAdjustHandles="1" noChangeArrowheads="1" noChangeShapeType="1" noTextEdit="1"/>
              </p:cNvSpPr>
              <p:nvPr/>
            </p:nvSpPr>
            <p:spPr>
              <a:xfrm>
                <a:off x="303909" y="3429000"/>
                <a:ext cx="11584179" cy="1370183"/>
              </a:xfrm>
              <a:prstGeom prst="rect">
                <a:avLst/>
              </a:prstGeom>
              <a:blipFill rotWithShape="1">
                <a:blip r:embed="rId1"/>
                <a:stretch>
                  <a:fillRect l="-547" t="-3636" b="-6364"/>
                </a:stretch>
              </a:blipFill>
              <a:ln w="19050">
                <a:solidFill>
                  <a:srgbClr val="972022"/>
                </a:solidFill>
                <a:prstDash val="sysDash"/>
              </a:ln>
            </p:spPr>
            <p:txBody>
              <a:bodyPr/>
              <a:lstStyle/>
              <a:p>
                <a:r>
                  <a:rPr lang="zh-CN" altLang="en-US">
                    <a:noFill/>
                  </a:rPr>
                  <a:t> </a:t>
                </a:r>
                <a:endParaRPr lang="zh-CN" altLang="en-US">
                  <a:noFill/>
                </a:endParaRPr>
              </a:p>
            </p:txBody>
          </p:sp>
        </mc:Fallback>
      </mc:AlternateContent>
      <p:sp>
        <p:nvSpPr>
          <p:cNvPr id="4" name="灯片编号占位符 3"/>
          <p:cNvSpPr>
            <a:spLocks noGrp="1"/>
          </p:cNvSpPr>
          <p:nvPr>
            <p:ph type="sldNum" sz="quarter" idx="12"/>
          </p:nvPr>
        </p:nvSpPr>
        <p:spPr/>
        <p:txBody>
          <a:bodyPr/>
          <a:lstStyle/>
          <a:p>
            <a:fld id="{1827CD8D-0C45-4313-8514-3276C2338651}" type="slidenum">
              <a:rPr lang="zh-CN" altLang="en-US" smtClean="0"/>
            </a:fld>
            <a:endParaRPr lang="zh-CN" altLang="en-US" dirty="0"/>
          </a:p>
        </p:txBody>
      </p:sp>
      <p:sp>
        <p:nvSpPr>
          <p:cNvPr id="8" name="文本框 7"/>
          <p:cNvSpPr txBox="1"/>
          <p:nvPr/>
        </p:nvSpPr>
        <p:spPr>
          <a:xfrm>
            <a:off x="303910" y="2889619"/>
            <a:ext cx="2367280" cy="400110"/>
          </a:xfrm>
          <a:prstGeom prst="rect">
            <a:avLst/>
          </a:prstGeom>
          <a:solidFill>
            <a:srgbClr val="9C0308"/>
          </a:solidFill>
        </p:spPr>
        <p:txBody>
          <a:bodyPr wrap="square" rtlCol="0">
            <a:spAutoFit/>
          </a:bodyPr>
          <a:lstStyle/>
          <a:p>
            <a:pPr algn="ctr"/>
            <a:r>
              <a:rPr lang="zh-CN" altLang="en-US" sz="2000" dirty="0">
                <a:solidFill>
                  <a:schemeClr val="bg1"/>
                </a:solidFill>
              </a:rPr>
              <a:t>模型设定</a:t>
            </a:r>
            <a:endParaRPr lang="zh-CN" altLang="en-US" sz="2000" dirty="0">
              <a:solidFill>
                <a:schemeClr val="bg1"/>
              </a:solidFill>
            </a:endParaRPr>
          </a:p>
        </p:txBody>
      </p:sp>
      <p:graphicFrame>
        <p:nvGraphicFramePr>
          <p:cNvPr id="2" name="表格 4"/>
          <p:cNvGraphicFramePr>
            <a:graphicFrameLocks noGrp="1"/>
          </p:cNvGraphicFramePr>
          <p:nvPr/>
        </p:nvGraphicFramePr>
        <p:xfrm>
          <a:off x="303909" y="5035239"/>
          <a:ext cx="8128000" cy="1112520"/>
        </p:xfrm>
        <a:graphic>
          <a:graphicData uri="http://schemas.openxmlformats.org/drawingml/2006/table">
            <a:tbl>
              <a:tblPr firstRow="1" bandRow="1">
                <a:tableStyleId>{5C22544A-7EE6-4342-B048-85BDC9FD1C3A}</a:tableStyleId>
              </a:tblPr>
              <a:tblGrid>
                <a:gridCol w="2032000"/>
                <a:gridCol w="2032000"/>
                <a:gridCol w="2032000"/>
                <a:gridCol w="2032000"/>
              </a:tblGrid>
              <a:tr h="370840">
                <a:tc>
                  <a:txBody>
                    <a:bodyPr/>
                    <a:lstStyle/>
                    <a:p>
                      <a:pPr algn="ctr"/>
                      <a:endParaRPr lang="zh-CN" altLang="en-US" dirty="0">
                        <a:solidFill>
                          <a:schemeClr val="bg1"/>
                        </a:solidFill>
                      </a:endParaRPr>
                    </a:p>
                  </a:txBody>
                  <a:tcPr>
                    <a:solidFill>
                      <a:srgbClr val="972022"/>
                    </a:solidFill>
                  </a:tcPr>
                </a:tc>
                <a:tc>
                  <a:txBody>
                    <a:bodyPr/>
                    <a:lstStyle/>
                    <a:p>
                      <a:pPr algn="ctr"/>
                      <a:r>
                        <a:rPr lang="zh-CN" altLang="en-US" dirty="0">
                          <a:solidFill>
                            <a:schemeClr val="bg1"/>
                          </a:solidFill>
                        </a:rPr>
                        <a:t>大市值</a:t>
                      </a:r>
                      <a:endParaRPr lang="zh-CN" altLang="en-US" dirty="0">
                        <a:solidFill>
                          <a:schemeClr val="bg1"/>
                        </a:solidFill>
                      </a:endParaRPr>
                    </a:p>
                  </a:txBody>
                  <a:tcPr>
                    <a:solidFill>
                      <a:srgbClr val="972022"/>
                    </a:solidFill>
                  </a:tcPr>
                </a:tc>
                <a:tc>
                  <a:txBody>
                    <a:bodyPr/>
                    <a:lstStyle/>
                    <a:p>
                      <a:pPr algn="ctr"/>
                      <a:r>
                        <a:rPr lang="zh-CN" altLang="en-US" dirty="0">
                          <a:solidFill>
                            <a:schemeClr val="bg1"/>
                          </a:solidFill>
                        </a:rPr>
                        <a:t>中市值</a:t>
                      </a:r>
                      <a:endParaRPr lang="zh-CN" altLang="en-US" dirty="0">
                        <a:solidFill>
                          <a:schemeClr val="bg1"/>
                        </a:solidFill>
                      </a:endParaRPr>
                    </a:p>
                  </a:txBody>
                  <a:tcPr>
                    <a:solidFill>
                      <a:srgbClr val="972022"/>
                    </a:solidFill>
                  </a:tcPr>
                </a:tc>
                <a:tc>
                  <a:txBody>
                    <a:bodyPr/>
                    <a:lstStyle/>
                    <a:p>
                      <a:pPr algn="ctr"/>
                      <a:r>
                        <a:rPr lang="zh-CN" altLang="en-US" dirty="0">
                          <a:solidFill>
                            <a:schemeClr val="bg1"/>
                          </a:solidFill>
                        </a:rPr>
                        <a:t>小市值</a:t>
                      </a:r>
                      <a:endParaRPr lang="zh-CN" altLang="en-US" dirty="0">
                        <a:solidFill>
                          <a:schemeClr val="bg1"/>
                        </a:solidFill>
                      </a:endParaRPr>
                    </a:p>
                  </a:txBody>
                  <a:tcPr>
                    <a:solidFill>
                      <a:srgbClr val="972022"/>
                    </a:solidFill>
                  </a:tcPr>
                </a:tc>
              </a:tr>
              <a:tr h="370840">
                <a:tc>
                  <a:txBody>
                    <a:bodyPr/>
                    <a:lstStyle/>
                    <a:p>
                      <a:pPr algn="ctr"/>
                      <a:r>
                        <a:rPr lang="zh-CN" altLang="en-US" dirty="0">
                          <a:solidFill>
                            <a:schemeClr val="bg1"/>
                          </a:solidFill>
                        </a:rPr>
                        <a:t>高账面市值比</a:t>
                      </a:r>
                      <a:endParaRPr lang="zh-CN" altLang="en-US" dirty="0">
                        <a:solidFill>
                          <a:schemeClr val="bg1"/>
                        </a:solidFill>
                      </a:endParaRPr>
                    </a:p>
                  </a:txBody>
                  <a:tcPr>
                    <a:solidFill>
                      <a:srgbClr val="972022"/>
                    </a:solidFill>
                  </a:tcPr>
                </a:tc>
                <a:tc>
                  <a:txBody>
                    <a:bodyPr/>
                    <a:lstStyle/>
                    <a:p>
                      <a:pPr algn="ctr"/>
                      <a:r>
                        <a:rPr lang="en-US" altLang="zh-CN" dirty="0">
                          <a:solidFill>
                            <a:schemeClr val="bg1"/>
                          </a:solidFill>
                        </a:rPr>
                        <a:t>BH</a:t>
                      </a:r>
                      <a:endParaRPr lang="zh-CN" altLang="en-US" dirty="0">
                        <a:solidFill>
                          <a:schemeClr val="bg1"/>
                        </a:solidFill>
                      </a:endParaRPr>
                    </a:p>
                  </a:txBody>
                  <a:tcPr>
                    <a:solidFill>
                      <a:srgbClr val="972022"/>
                    </a:solidFill>
                  </a:tcPr>
                </a:tc>
                <a:tc>
                  <a:txBody>
                    <a:bodyPr/>
                    <a:lstStyle/>
                    <a:p>
                      <a:pPr algn="ctr"/>
                      <a:r>
                        <a:rPr lang="en-US" altLang="zh-CN" dirty="0">
                          <a:solidFill>
                            <a:schemeClr val="bg1"/>
                          </a:solidFill>
                        </a:rPr>
                        <a:t>MH</a:t>
                      </a:r>
                      <a:endParaRPr lang="zh-CN" altLang="en-US" dirty="0">
                        <a:solidFill>
                          <a:schemeClr val="bg1"/>
                        </a:solidFill>
                      </a:endParaRPr>
                    </a:p>
                  </a:txBody>
                  <a:tcPr>
                    <a:solidFill>
                      <a:srgbClr val="972022"/>
                    </a:solidFill>
                  </a:tcPr>
                </a:tc>
                <a:tc>
                  <a:txBody>
                    <a:bodyPr/>
                    <a:lstStyle/>
                    <a:p>
                      <a:pPr algn="ctr"/>
                      <a:r>
                        <a:rPr lang="en-US" altLang="zh-CN" dirty="0">
                          <a:solidFill>
                            <a:schemeClr val="bg1"/>
                          </a:solidFill>
                        </a:rPr>
                        <a:t>SH</a:t>
                      </a:r>
                      <a:endParaRPr lang="zh-CN" altLang="en-US" dirty="0">
                        <a:solidFill>
                          <a:schemeClr val="bg1"/>
                        </a:solidFill>
                      </a:endParaRPr>
                    </a:p>
                  </a:txBody>
                  <a:tcPr>
                    <a:solidFill>
                      <a:srgbClr val="972022"/>
                    </a:solidFill>
                  </a:tcPr>
                </a:tc>
              </a:tr>
              <a:tr h="370840">
                <a:tc>
                  <a:txBody>
                    <a:bodyPr/>
                    <a:lstStyle/>
                    <a:p>
                      <a:pPr algn="ctr"/>
                      <a:r>
                        <a:rPr lang="zh-CN" altLang="en-US" dirty="0">
                          <a:solidFill>
                            <a:schemeClr val="bg1"/>
                          </a:solidFill>
                        </a:rPr>
                        <a:t>低账面市值比</a:t>
                      </a:r>
                      <a:endParaRPr lang="zh-CN" altLang="en-US" dirty="0">
                        <a:solidFill>
                          <a:schemeClr val="bg1"/>
                        </a:solidFill>
                      </a:endParaRPr>
                    </a:p>
                  </a:txBody>
                  <a:tcPr>
                    <a:solidFill>
                      <a:srgbClr val="972022"/>
                    </a:solidFill>
                  </a:tcPr>
                </a:tc>
                <a:tc>
                  <a:txBody>
                    <a:bodyPr/>
                    <a:lstStyle/>
                    <a:p>
                      <a:pPr algn="ctr"/>
                      <a:r>
                        <a:rPr lang="en-US" altLang="zh-CN" dirty="0">
                          <a:solidFill>
                            <a:schemeClr val="bg1"/>
                          </a:solidFill>
                        </a:rPr>
                        <a:t>BL</a:t>
                      </a:r>
                      <a:endParaRPr lang="zh-CN" altLang="en-US" dirty="0">
                        <a:solidFill>
                          <a:schemeClr val="bg1"/>
                        </a:solidFill>
                      </a:endParaRPr>
                    </a:p>
                  </a:txBody>
                  <a:tcPr>
                    <a:solidFill>
                      <a:srgbClr val="972022"/>
                    </a:solidFill>
                  </a:tcPr>
                </a:tc>
                <a:tc>
                  <a:txBody>
                    <a:bodyPr/>
                    <a:lstStyle/>
                    <a:p>
                      <a:pPr algn="ctr"/>
                      <a:r>
                        <a:rPr lang="en-US" altLang="zh-CN" dirty="0">
                          <a:solidFill>
                            <a:schemeClr val="bg1"/>
                          </a:solidFill>
                        </a:rPr>
                        <a:t>ML</a:t>
                      </a:r>
                      <a:endParaRPr lang="zh-CN" altLang="en-US" dirty="0">
                        <a:solidFill>
                          <a:schemeClr val="bg1"/>
                        </a:solidFill>
                      </a:endParaRPr>
                    </a:p>
                  </a:txBody>
                  <a:tcPr>
                    <a:solidFill>
                      <a:srgbClr val="972022"/>
                    </a:solidFill>
                  </a:tcPr>
                </a:tc>
                <a:tc>
                  <a:txBody>
                    <a:bodyPr/>
                    <a:lstStyle/>
                    <a:p>
                      <a:pPr algn="ctr"/>
                      <a:r>
                        <a:rPr lang="en-US" altLang="zh-CN" dirty="0">
                          <a:solidFill>
                            <a:schemeClr val="bg1"/>
                          </a:solidFill>
                        </a:rPr>
                        <a:t>SL</a:t>
                      </a:r>
                      <a:endParaRPr lang="zh-CN" altLang="en-US" dirty="0">
                        <a:solidFill>
                          <a:schemeClr val="bg1"/>
                        </a:solidFill>
                      </a:endParaRPr>
                    </a:p>
                  </a:txBody>
                  <a:tcPr>
                    <a:solidFill>
                      <a:srgbClr val="972022"/>
                    </a:solidFill>
                  </a:tcPr>
                </a:tc>
              </a:tr>
            </a:tbl>
          </a:graphicData>
        </a:graphic>
      </p:graphicFrame>
      <mc:AlternateContent xmlns:mc="http://schemas.openxmlformats.org/markup-compatibility/2006">
        <mc:Choice xmlns:a14="http://schemas.microsoft.com/office/drawing/2010/main" Requires="a14">
          <p:sp>
            <p:nvSpPr>
              <p:cNvPr id="10" name="文本框 9">
                <a:extLst>
                  <a:ext uri="{FF2B5EF4-FFF2-40B4-BE49-F238E27FC236}">
                    <ele attr="{AEB8AC8D-205B-104B-8DB2-EF99A83B3E5E}"/>
                  </a:ext>
                </a:extLst>
              </p:cNvPr>
              <p:cNvSpPr txBox="1"/>
              <p:nvPr/>
            </p:nvSpPr>
            <p:spPr>
              <a:xfrm>
                <a:off x="8530683" y="5126350"/>
                <a:ext cx="3568390" cy="968278"/>
              </a:xfrm>
              <a:prstGeom prst="rect">
                <a:avLst/>
              </a:prstGeom>
              <a:noFill/>
              <a:ln w="19050">
                <a:solidFill>
                  <a:srgbClr val="972022"/>
                </a:solidFill>
                <a:prstDash val="sysDash"/>
              </a:ln>
            </p:spPr>
            <p:txBody>
              <a:bodyPr wrap="square" rtlCol="0">
                <a:spAutoFit/>
              </a:bodyPr>
              <a:lstStyle/>
              <a:p>
                <a:pPr marL="285750" indent="-285750">
                  <a:buFont typeface="Arial" panose="020B0604020202020204" pitchFamily="34" charset="0"/>
                  <a:buChar char="•"/>
                </a:pPr>
                <a14:m>
                  <m:oMath xmlns:m="http://schemas.openxmlformats.org/officeDocument/2006/math">
                    <m:r>
                      <a:rPr lang="en-US" altLang="zh-CN" sz="2000" b="0" i="1" smtClean="0">
                        <a:solidFill>
                          <a:schemeClr val="tx1"/>
                        </a:solidFill>
                        <a:latin typeface="Cambria Math" panose="02040503050406030204" pitchFamily="18" charset="0"/>
                      </a:rPr>
                      <m:t>𝑆𝑀𝐵</m:t>
                    </m:r>
                    <m:r>
                      <a:rPr lang="en-US" altLang="zh-CN" sz="2000" b="0" i="1" smtClean="0">
                        <a:solidFill>
                          <a:schemeClr val="tx1"/>
                        </a:solidFill>
                        <a:latin typeface="Cambria Math" panose="02040503050406030204" pitchFamily="18" charset="0"/>
                      </a:rPr>
                      <m:t>=</m:t>
                    </m:r>
                    <m:f>
                      <m:fPr>
                        <m:ctrlPr>
                          <a:rPr lang="en-US" altLang="zh-CN" sz="2000" b="0" i="1" smtClean="0">
                            <a:solidFill>
                              <a:schemeClr val="tx1"/>
                            </a:solidFill>
                            <a:latin typeface="Cambria Math" panose="02040503050406030204" pitchFamily="18" charset="0"/>
                          </a:rPr>
                        </m:ctrlPr>
                      </m:fPr>
                      <m:num>
                        <m:r>
                          <a:rPr lang="en-US" altLang="zh-CN" sz="2000" b="0" i="1" smtClean="0">
                            <a:solidFill>
                              <a:schemeClr val="tx1"/>
                            </a:solidFill>
                            <a:latin typeface="Cambria Math" panose="02040503050406030204" pitchFamily="18" charset="0"/>
                          </a:rPr>
                          <m:t>𝑆𝐻</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𝑆𝐿</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𝐵𝐻</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𝐵𝐿</m:t>
                        </m:r>
                      </m:num>
                      <m:den>
                        <m:r>
                          <a:rPr lang="en-US" altLang="zh-CN" sz="2000" b="0" i="1" smtClean="0">
                            <a:solidFill>
                              <a:schemeClr val="tx1"/>
                            </a:solidFill>
                            <a:latin typeface="Cambria Math" panose="02040503050406030204" pitchFamily="18" charset="0"/>
                          </a:rPr>
                          <m:t>2</m:t>
                        </m:r>
                      </m:den>
                    </m:f>
                  </m:oMath>
                </a14:m>
                <a:endParaRPr lang="en-US" altLang="zh-CN" sz="2000" b="0" dirty="0">
                  <a:solidFill>
                    <a:schemeClr val="tx1"/>
                  </a:solidFill>
                </a:endParaRPr>
              </a:p>
              <a:p>
                <a:pPr marL="285750" indent="-285750">
                  <a:buFont typeface="Arial" panose="020B0604020202020204" pitchFamily="34" charset="0"/>
                  <a:buChar char="•"/>
                </a:pPr>
                <a14:m>
                  <m:oMath xmlns:m="http://schemas.openxmlformats.org/officeDocument/2006/math">
                    <m:r>
                      <a:rPr lang="en-US" altLang="zh-CN" sz="2000" b="0" i="1" smtClean="0">
                        <a:solidFill>
                          <a:schemeClr val="tx1"/>
                        </a:solidFill>
                        <a:latin typeface="Cambria Math" panose="02040503050406030204" pitchFamily="18" charset="0"/>
                      </a:rPr>
                      <m:t>𝐻𝑀𝐿</m:t>
                    </m:r>
                    <m:r>
                      <a:rPr lang="en-US" altLang="zh-CN" sz="2000" b="0" i="1" smtClean="0">
                        <a:solidFill>
                          <a:schemeClr val="tx1"/>
                        </a:solidFill>
                        <a:latin typeface="Cambria Math" panose="02040503050406030204" pitchFamily="18" charset="0"/>
                      </a:rPr>
                      <m:t>=</m:t>
                    </m:r>
                    <m:f>
                      <m:fPr>
                        <m:ctrlPr>
                          <a:rPr lang="en-US" altLang="zh-CN" sz="2000" b="0" i="1" smtClean="0">
                            <a:solidFill>
                              <a:schemeClr val="tx1"/>
                            </a:solidFill>
                            <a:latin typeface="Cambria Math" panose="02040503050406030204" pitchFamily="18" charset="0"/>
                          </a:rPr>
                        </m:ctrlPr>
                      </m:fPr>
                      <m:num>
                        <m:r>
                          <a:rPr lang="en-US" altLang="zh-CN" sz="2000" b="0" i="1" smtClean="0">
                            <a:solidFill>
                              <a:schemeClr val="tx1"/>
                            </a:solidFill>
                            <a:latin typeface="Cambria Math" panose="02040503050406030204" pitchFamily="18" charset="0"/>
                          </a:rPr>
                          <m:t>𝐵𝐻</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𝑀𝐻</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𝑆𝐻</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𝐵𝐿</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𝑀𝐿</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𝑆𝐿</m:t>
                        </m:r>
                      </m:num>
                      <m:den>
                        <m:r>
                          <a:rPr lang="en-US" altLang="zh-CN" sz="2000" b="0" i="1" smtClean="0">
                            <a:solidFill>
                              <a:schemeClr val="tx1"/>
                            </a:solidFill>
                            <a:latin typeface="Cambria Math" panose="02040503050406030204" pitchFamily="18" charset="0"/>
                          </a:rPr>
                          <m:t>3</m:t>
                        </m:r>
                      </m:den>
                    </m:f>
                  </m:oMath>
                </a14:m>
                <a:endParaRPr lang="zh-CN" altLang="en-US" sz="2000" dirty="0">
                  <a:solidFill>
                    <a:schemeClr val="tx1"/>
                  </a:solidFill>
                </a:endParaRPr>
              </a:p>
            </p:txBody>
          </p:sp>
        </mc:Choice>
        <mc:Fallback>
          <p:sp>
            <p:nvSpPr>
              <p:cNvPr id="10" name="文本框 9"/>
              <p:cNvSpPr txBox="1">
                <a:spLocks noRot="1" noChangeAspect="1" noMove="1" noResize="1" noEditPoints="1" noAdjustHandles="1" noChangeArrowheads="1" noChangeShapeType="1" noTextEdit="1"/>
              </p:cNvSpPr>
              <p:nvPr/>
            </p:nvSpPr>
            <p:spPr>
              <a:xfrm>
                <a:off x="8530683" y="5126350"/>
                <a:ext cx="3568390" cy="968278"/>
              </a:xfrm>
              <a:prstGeom prst="rect">
                <a:avLst/>
              </a:prstGeom>
              <a:blipFill rotWithShape="1">
                <a:blip r:embed="rId2"/>
                <a:stretch>
                  <a:fillRect l="-1413"/>
                </a:stretch>
              </a:blipFill>
              <a:ln w="19050">
                <a:solidFill>
                  <a:srgbClr val="972022"/>
                </a:solidFill>
                <a:prstDash val="sysDash"/>
              </a:ln>
            </p:spPr>
            <p:txBody>
              <a:bodyPr/>
              <a:lstStyle/>
              <a:p>
                <a:r>
                  <a:rPr lang="zh-CN" altLang="en-US">
                    <a:noFill/>
                  </a:rPr>
                  <a:t> </a:t>
                </a:r>
                <a:endParaRPr lang="zh-CN" altLang="en-US">
                  <a:noFill/>
                </a:endParaRPr>
              </a:p>
            </p:txBody>
          </p:sp>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多因子选股基础</a:t>
            </a:r>
            <a:r>
              <a:rPr lang="en-US" altLang="zh-CN" dirty="0"/>
              <a:t>-</a:t>
            </a:r>
            <a:r>
              <a:rPr lang="zh-CN" altLang="en-US" dirty="0"/>
              <a:t>因子模型改进</a:t>
            </a:r>
            <a:endParaRPr lang="zh-CN" altLang="en-US" dirty="0"/>
          </a:p>
        </p:txBody>
      </p:sp>
      <p:sp>
        <p:nvSpPr>
          <p:cNvPr id="31" name="文本框 30"/>
          <p:cNvSpPr txBox="1"/>
          <p:nvPr/>
        </p:nvSpPr>
        <p:spPr>
          <a:xfrm>
            <a:off x="303910" y="831272"/>
            <a:ext cx="2367280" cy="400110"/>
          </a:xfrm>
          <a:prstGeom prst="rect">
            <a:avLst/>
          </a:prstGeom>
          <a:solidFill>
            <a:srgbClr val="9C0308"/>
          </a:solidFill>
        </p:spPr>
        <p:txBody>
          <a:bodyPr wrap="square" rtlCol="0">
            <a:spAutoFit/>
          </a:bodyPr>
          <a:lstStyle/>
          <a:p>
            <a:pPr algn="ctr"/>
            <a:r>
              <a:rPr lang="en-US" altLang="zh-CN" sz="2000" dirty="0">
                <a:solidFill>
                  <a:schemeClr val="bg1"/>
                </a:solidFill>
              </a:rPr>
              <a:t>Carhart </a:t>
            </a:r>
            <a:r>
              <a:rPr lang="zh-CN" altLang="en-US" sz="2000" dirty="0">
                <a:solidFill>
                  <a:schemeClr val="bg1"/>
                </a:solidFill>
              </a:rPr>
              <a:t>四因子模型</a:t>
            </a:r>
            <a:endParaRPr lang="zh-CN" altLang="en-US" sz="2000" dirty="0">
              <a:solidFill>
                <a:schemeClr val="bg1"/>
              </a:solidFill>
            </a:endParaRPr>
          </a:p>
        </p:txBody>
      </p:sp>
      <p:sp>
        <p:nvSpPr>
          <p:cNvPr id="14" name="文本框 13"/>
          <p:cNvSpPr txBox="1"/>
          <p:nvPr/>
        </p:nvSpPr>
        <p:spPr>
          <a:xfrm>
            <a:off x="303910" y="1313245"/>
            <a:ext cx="11584180" cy="1323439"/>
          </a:xfrm>
          <a:prstGeom prst="rect">
            <a:avLst/>
          </a:prstGeom>
          <a:noFill/>
          <a:ln w="19050">
            <a:solidFill>
              <a:srgbClr val="972022"/>
            </a:solidFill>
            <a:prstDash val="sysDash"/>
          </a:ln>
        </p:spPr>
        <p:txBody>
          <a:bodyPr wrap="square" rtlCol="0">
            <a:spAutoFit/>
          </a:bodyPr>
          <a:lstStyle/>
          <a:p>
            <a:pPr marL="285750" indent="-285750">
              <a:buFont typeface="Arial" panose="020B0604020202020204" pitchFamily="34" charset="0"/>
              <a:buChar char="•"/>
            </a:pPr>
            <a:r>
              <a:rPr lang="en-US" altLang="zh-CN" sz="2000" dirty="0"/>
              <a:t>1997</a:t>
            </a:r>
            <a:r>
              <a:rPr lang="zh-CN" altLang="en-US" sz="2000" dirty="0"/>
              <a:t>年，卡哈特（</a:t>
            </a:r>
            <a:r>
              <a:rPr lang="en-GB" altLang="zh-CN" sz="2000" dirty="0"/>
              <a:t>Carhart</a:t>
            </a:r>
            <a:r>
              <a:rPr lang="zh-CN" altLang="en-GB" sz="2000" dirty="0"/>
              <a:t>）</a:t>
            </a:r>
            <a:r>
              <a:rPr lang="zh-CN" altLang="en-US" sz="2000" dirty="0"/>
              <a:t>认为研究股票收益应在</a:t>
            </a:r>
            <a:r>
              <a:rPr lang="en-GB" altLang="zh-CN" sz="2000" dirty="0" err="1"/>
              <a:t>Fama</a:t>
            </a:r>
            <a:r>
              <a:rPr lang="zh-CN" altLang="en-US" sz="2000" dirty="0"/>
              <a:t>和</a:t>
            </a:r>
            <a:r>
              <a:rPr lang="en-GB" altLang="zh-CN" sz="2000" dirty="0"/>
              <a:t>French</a:t>
            </a:r>
            <a:r>
              <a:rPr lang="zh-CN" altLang="en-US" sz="2000" dirty="0"/>
              <a:t>的三因子模型基础上加入</a:t>
            </a:r>
            <a:r>
              <a:rPr lang="zh-CN" altLang="en-US" sz="2000" b="1" dirty="0"/>
              <a:t>动量效应</a:t>
            </a:r>
            <a:r>
              <a:rPr lang="zh-CN" altLang="en-US" sz="2000" dirty="0"/>
              <a:t>，构建四因子模型。</a:t>
            </a:r>
            <a:endParaRPr lang="en-US" altLang="zh-CN" sz="2000" dirty="0"/>
          </a:p>
          <a:p>
            <a:pPr marL="285750" indent="-285750">
              <a:buFont typeface="Arial" panose="020B0604020202020204" pitchFamily="34" charset="0"/>
              <a:buChar char="•"/>
            </a:pPr>
            <a:r>
              <a:rPr lang="zh-CN" altLang="en-US" sz="2000" dirty="0"/>
              <a:t>动量指的是这个物体在它运动方向上保持运动的趋势。而股市中的动量投资策略依据的就是动量效应，又称为“惯性效应”，即某个时段跌得最深或长得最凶的股票往往会沿着原来的方向继续运动。</a:t>
            </a:r>
            <a:endParaRPr lang="en-US" altLang="zh-CN" sz="2000" dirty="0"/>
          </a:p>
        </p:txBody>
      </p:sp>
      <p:sp>
        <p:nvSpPr>
          <p:cNvPr id="15" name="文本框 14"/>
          <p:cNvSpPr txBox="1"/>
          <p:nvPr/>
        </p:nvSpPr>
        <p:spPr>
          <a:xfrm>
            <a:off x="303909" y="3429000"/>
            <a:ext cx="11584179" cy="707886"/>
          </a:xfrm>
          <a:prstGeom prst="rect">
            <a:avLst/>
          </a:prstGeom>
          <a:noFill/>
          <a:ln w="19050">
            <a:solidFill>
              <a:srgbClr val="972022"/>
            </a:solidFill>
            <a:prstDash val="sysDash"/>
          </a:ln>
        </p:spPr>
        <p:txBody>
          <a:bodyPr wrap="square" rtlCol="0">
            <a:spAutoFit/>
          </a:bodyPr>
          <a:lstStyle/>
          <a:p>
            <a:pPr marL="285750" indent="-285750">
              <a:buFont typeface="Arial" panose="020B0604020202020204" pitchFamily="34" charset="0"/>
              <a:buChar char="•"/>
            </a:pPr>
            <a:r>
              <a:rPr lang="en-US" altLang="zh-CN" sz="2000" dirty="0"/>
              <a:t>2013</a:t>
            </a:r>
            <a:r>
              <a:rPr lang="zh-CN" altLang="en-US" sz="2000" dirty="0"/>
              <a:t>年，在原来的三因子基础上，增加了</a:t>
            </a:r>
            <a:r>
              <a:rPr lang="zh-CN" altLang="en-US" sz="2000" b="1" dirty="0"/>
              <a:t>盈利水平因子（高</a:t>
            </a:r>
            <a:r>
              <a:rPr lang="en-US" altLang="zh-CN" sz="2000" b="1" dirty="0"/>
              <a:t>/</a:t>
            </a:r>
            <a:r>
              <a:rPr lang="zh-CN" altLang="en-US" sz="2000" b="1" dirty="0"/>
              <a:t>低盈利股票投资组合的收益之差），投资水平因子（低</a:t>
            </a:r>
            <a:r>
              <a:rPr lang="en-US" altLang="zh-CN" sz="2000" b="1" dirty="0"/>
              <a:t>/</a:t>
            </a:r>
            <a:r>
              <a:rPr lang="zh-CN" altLang="en-US" sz="2000" b="1" dirty="0"/>
              <a:t>高再投资比例公司股票投资组合的回报之差）</a:t>
            </a:r>
            <a:r>
              <a:rPr lang="zh-CN" altLang="en-US" sz="2000" dirty="0"/>
              <a:t>。</a:t>
            </a:r>
            <a:endParaRPr lang="zh-CN" altLang="en-US" sz="2000" dirty="0">
              <a:solidFill>
                <a:schemeClr val="tx1"/>
              </a:solidFill>
            </a:endParaRPr>
          </a:p>
        </p:txBody>
      </p:sp>
      <p:sp>
        <p:nvSpPr>
          <p:cNvPr id="4" name="灯片编号占位符 3"/>
          <p:cNvSpPr>
            <a:spLocks noGrp="1"/>
          </p:cNvSpPr>
          <p:nvPr>
            <p:ph type="sldNum" sz="quarter" idx="12"/>
          </p:nvPr>
        </p:nvSpPr>
        <p:spPr/>
        <p:txBody>
          <a:bodyPr/>
          <a:lstStyle/>
          <a:p>
            <a:fld id="{1827CD8D-0C45-4313-8514-3276C2338651}" type="slidenum">
              <a:rPr lang="zh-CN" altLang="en-US" smtClean="0"/>
            </a:fld>
            <a:endParaRPr lang="zh-CN" altLang="en-US" dirty="0"/>
          </a:p>
        </p:txBody>
      </p:sp>
      <p:sp>
        <p:nvSpPr>
          <p:cNvPr id="8" name="文本框 7"/>
          <p:cNvSpPr txBox="1"/>
          <p:nvPr/>
        </p:nvSpPr>
        <p:spPr>
          <a:xfrm>
            <a:off x="303909" y="2889619"/>
            <a:ext cx="2907641" cy="400110"/>
          </a:xfrm>
          <a:prstGeom prst="rect">
            <a:avLst/>
          </a:prstGeom>
          <a:solidFill>
            <a:srgbClr val="9C0308"/>
          </a:solidFill>
        </p:spPr>
        <p:txBody>
          <a:bodyPr wrap="square" rtlCol="0">
            <a:spAutoFit/>
          </a:bodyPr>
          <a:lstStyle/>
          <a:p>
            <a:pPr algn="ctr"/>
            <a:r>
              <a:rPr lang="en-US" altLang="zh-CN" sz="2000" dirty="0" err="1">
                <a:solidFill>
                  <a:schemeClr val="bg1"/>
                </a:solidFill>
              </a:rPr>
              <a:t>Fama</a:t>
            </a:r>
            <a:r>
              <a:rPr lang="en-US" altLang="zh-CN" sz="2000" dirty="0">
                <a:solidFill>
                  <a:schemeClr val="bg1"/>
                </a:solidFill>
              </a:rPr>
              <a:t>-French</a:t>
            </a:r>
            <a:r>
              <a:rPr lang="zh-CN" altLang="en-US" sz="2000" dirty="0">
                <a:solidFill>
                  <a:schemeClr val="bg1"/>
                </a:solidFill>
              </a:rPr>
              <a:t>五因子模型</a:t>
            </a:r>
            <a:endParaRPr lang="zh-CN" altLang="en-US" sz="2000" dirty="0">
              <a:solidFill>
                <a:schemeClr val="bg1"/>
              </a:solidFill>
            </a:endParaRPr>
          </a:p>
        </p:txBody>
      </p:sp>
      <p:sp>
        <p:nvSpPr>
          <p:cNvPr id="11" name="文本框 10"/>
          <p:cNvSpPr txBox="1"/>
          <p:nvPr/>
        </p:nvSpPr>
        <p:spPr>
          <a:xfrm>
            <a:off x="303910" y="4875654"/>
            <a:ext cx="11584179" cy="707886"/>
          </a:xfrm>
          <a:prstGeom prst="rect">
            <a:avLst/>
          </a:prstGeom>
          <a:noFill/>
          <a:ln w="19050">
            <a:solidFill>
              <a:srgbClr val="972022"/>
            </a:solidFill>
            <a:prstDash val="sysDash"/>
          </a:ln>
        </p:spPr>
        <p:txBody>
          <a:bodyPr wrap="square" rtlCol="0">
            <a:spAutoFit/>
          </a:bodyPr>
          <a:lstStyle/>
          <a:p>
            <a:pPr marL="285750" indent="-285750">
              <a:buFont typeface="Arial" panose="020B0604020202020204" pitchFamily="34" charset="0"/>
              <a:buChar char="•"/>
            </a:pPr>
            <a:r>
              <a:rPr lang="en-US" altLang="zh-CN" sz="2000" dirty="0">
                <a:solidFill>
                  <a:schemeClr val="tx1"/>
                </a:solidFill>
              </a:rPr>
              <a:t>2013</a:t>
            </a:r>
            <a:r>
              <a:rPr lang="zh-CN" altLang="en-US" sz="2000" dirty="0"/>
              <a:t>年，研究者们发现</a:t>
            </a:r>
            <a:r>
              <a:rPr lang="zh-CN" altLang="en-US" sz="2000" b="1" dirty="0"/>
              <a:t>低波动率（低</a:t>
            </a:r>
            <a:r>
              <a:rPr lang="en-GB" altLang="zh-CN" sz="2000" b="1" dirty="0"/>
              <a:t>beta</a:t>
            </a:r>
            <a:r>
              <a:rPr lang="zh-CN" altLang="en-GB" sz="2000" b="1" dirty="0"/>
              <a:t>）</a:t>
            </a:r>
            <a:r>
              <a:rPr lang="zh-CN" altLang="en-US" sz="2000" b="1" dirty="0"/>
              <a:t>股票组合的实际收益比高波动率（高</a:t>
            </a:r>
            <a:r>
              <a:rPr lang="en-GB" altLang="zh-CN" sz="2000" b="1" dirty="0"/>
              <a:t>beta</a:t>
            </a:r>
            <a:r>
              <a:rPr lang="zh-CN" altLang="en-GB" sz="2000" b="1" dirty="0"/>
              <a:t>）</a:t>
            </a:r>
            <a:r>
              <a:rPr lang="zh-CN" altLang="en-US" sz="2000" b="1" dirty="0"/>
              <a:t>股票组合的要高</a:t>
            </a:r>
            <a:r>
              <a:rPr lang="zh-CN" altLang="en-US" sz="2000" dirty="0"/>
              <a:t>，这一现象无法用五因子模型解释，于是法拉瑞利等人将波动率因子引入，建立了六因子模型。</a:t>
            </a:r>
            <a:endParaRPr lang="zh-CN" altLang="en-US" sz="2000" dirty="0">
              <a:solidFill>
                <a:schemeClr val="tx1"/>
              </a:solidFill>
            </a:endParaRPr>
          </a:p>
        </p:txBody>
      </p:sp>
      <p:sp>
        <p:nvSpPr>
          <p:cNvPr id="12" name="文本框 11"/>
          <p:cNvSpPr txBox="1"/>
          <p:nvPr/>
        </p:nvSpPr>
        <p:spPr>
          <a:xfrm>
            <a:off x="303910" y="4336273"/>
            <a:ext cx="2907641" cy="400110"/>
          </a:xfrm>
          <a:prstGeom prst="rect">
            <a:avLst/>
          </a:prstGeom>
          <a:solidFill>
            <a:srgbClr val="9C0308"/>
          </a:solidFill>
        </p:spPr>
        <p:txBody>
          <a:bodyPr wrap="square" rtlCol="0">
            <a:spAutoFit/>
          </a:bodyPr>
          <a:lstStyle/>
          <a:p>
            <a:pPr algn="ctr"/>
            <a:r>
              <a:rPr lang="zh-CN" altLang="en-US" sz="2000" dirty="0">
                <a:solidFill>
                  <a:schemeClr val="bg1"/>
                </a:solidFill>
              </a:rPr>
              <a:t>六因子模型</a:t>
            </a:r>
            <a:endParaRPr lang="zh-CN" altLang="en-US" sz="2000"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t>补充：多因子模型检验的</a:t>
            </a:r>
            <a:r>
              <a:rPr lang="en-US" altLang="zh-CN"/>
              <a:t>“</a:t>
            </a:r>
            <a:r>
              <a:rPr lang="zh-CN" altLang="en-US"/>
              <a:t>进化</a:t>
            </a:r>
            <a:r>
              <a:rPr lang="en-US" altLang="zh-CN"/>
              <a:t>”</a:t>
            </a:r>
            <a:r>
              <a:rPr lang="zh-CN" altLang="en-US"/>
              <a:t>历程</a:t>
            </a:r>
            <a:endParaRPr lang="zh-CN" altLang="en-US"/>
          </a:p>
        </p:txBody>
      </p:sp>
      <p:sp>
        <p:nvSpPr>
          <p:cNvPr id="2" name="灯片编号占位符 1"/>
          <p:cNvSpPr>
            <a:spLocks noGrp="1"/>
          </p:cNvSpPr>
          <p:nvPr>
            <p:ph type="sldNum" sz="quarter" idx="12"/>
          </p:nvPr>
        </p:nvSpPr>
        <p:spPr/>
        <p:txBody>
          <a:bodyPr/>
          <a:p>
            <a:fld id="{1827CD8D-0C45-4313-8514-3276C2338651}" type="slidenum">
              <a:rPr lang="zh-CN" altLang="en-US" smtClean="0"/>
            </a:fld>
            <a:endParaRPr lang="zh-CN" altLang="en-US" dirty="0"/>
          </a:p>
        </p:txBody>
      </p:sp>
      <p:sp>
        <p:nvSpPr>
          <p:cNvPr id="31" name="文本框 30"/>
          <p:cNvSpPr txBox="1"/>
          <p:nvPr/>
        </p:nvSpPr>
        <p:spPr>
          <a:xfrm>
            <a:off x="303910" y="914457"/>
            <a:ext cx="2367280" cy="398780"/>
          </a:xfrm>
          <a:prstGeom prst="rect">
            <a:avLst/>
          </a:prstGeom>
          <a:solidFill>
            <a:srgbClr val="9C0308"/>
          </a:solidFill>
        </p:spPr>
        <p:txBody>
          <a:bodyPr wrap="square" rtlCol="0">
            <a:spAutoFit/>
          </a:bodyPr>
          <a:p>
            <a:pPr algn="ctr"/>
            <a:r>
              <a:rPr lang="zh-CN" altLang="en-US" sz="2000" dirty="0">
                <a:solidFill>
                  <a:schemeClr val="bg1"/>
                </a:solidFill>
              </a:rPr>
              <a:t>时序回归</a:t>
            </a:r>
            <a:endParaRPr lang="zh-CN" altLang="en-US" sz="2000" dirty="0">
              <a:solidFill>
                <a:schemeClr val="bg1"/>
              </a:solidFill>
            </a:endParaRPr>
          </a:p>
        </p:txBody>
      </p:sp>
      <p:sp>
        <p:nvSpPr>
          <p:cNvPr id="14" name="文本框 13"/>
          <p:cNvSpPr txBox="1"/>
          <p:nvPr/>
        </p:nvSpPr>
        <p:spPr>
          <a:xfrm>
            <a:off x="303910" y="1313245"/>
            <a:ext cx="11584180" cy="1322070"/>
          </a:xfrm>
          <a:prstGeom prst="rect">
            <a:avLst/>
          </a:prstGeom>
          <a:noFill/>
          <a:ln w="19050">
            <a:solidFill>
              <a:srgbClr val="972022"/>
            </a:solidFill>
            <a:prstDash val="sysDash"/>
          </a:ln>
        </p:spPr>
        <p:txBody>
          <a:bodyPr wrap="square" rtlCol="0">
            <a:spAutoFit/>
          </a:bodyPr>
          <a:p>
            <a:pPr marL="285750" indent="-285750">
              <a:buFont typeface="Arial" panose="020B0604020202020204" pitchFamily="34" charset="0"/>
              <a:buChar char="•"/>
            </a:pPr>
            <a:r>
              <a:rPr lang="zh-CN" altLang="en-US" sz="2000" dirty="0"/>
              <a:t>排序法构建</a:t>
            </a:r>
            <a:r>
              <a:rPr lang="zh-CN" altLang="en-US" sz="2000" b="1" dirty="0"/>
              <a:t>风格因子</a:t>
            </a:r>
            <a:r>
              <a:rPr lang="zh-CN" altLang="en-US" sz="2000" dirty="0"/>
              <a:t>的因子模拟投资组合，计算因子收益率</a:t>
            </a:r>
            <a:r>
              <a:rPr lang="en-US" altLang="zh-CN" sz="2000" dirty="0"/>
              <a:t>factor return(λ_i</a:t>
            </a:r>
            <a:r>
              <a:rPr lang="en-US" altLang="zh-CN" sz="2000" dirty="0"/>
              <a:t>)</a:t>
            </a:r>
            <a:r>
              <a:rPr lang="zh-CN" altLang="en-US" sz="2000" dirty="0"/>
              <a:t>作为解释变量</a:t>
            </a:r>
            <a:endParaRPr lang="zh-CN" altLang="en-US" sz="2000" dirty="0"/>
          </a:p>
          <a:p>
            <a:pPr marL="285750" indent="-285750">
              <a:buFont typeface="Arial" panose="020B0604020202020204" pitchFamily="34" charset="0"/>
              <a:buChar char="•"/>
            </a:pPr>
            <a:r>
              <a:rPr lang="zh-CN" altLang="en-US" sz="2000" b="1" dirty="0"/>
              <a:t>每个资产</a:t>
            </a:r>
            <a:r>
              <a:rPr lang="en-US" altLang="zh-CN" sz="2000" dirty="0"/>
              <a:t>i(i=1~n)</a:t>
            </a:r>
            <a:r>
              <a:rPr lang="zh-CN" altLang="en-US" sz="2000" dirty="0"/>
              <a:t>，其在</a:t>
            </a:r>
            <a:r>
              <a:rPr lang="en-US" altLang="zh-CN" sz="2000" dirty="0"/>
              <a:t>t</a:t>
            </a:r>
            <a:r>
              <a:rPr lang="zh-CN" altLang="en-US" sz="2000" dirty="0"/>
              <a:t>期的超额收益率</a:t>
            </a:r>
            <a:r>
              <a:rPr lang="en-US" altLang="zh-CN" sz="2000" dirty="0"/>
              <a:t>R_it</a:t>
            </a:r>
            <a:r>
              <a:rPr lang="zh-CN" altLang="en-US" sz="2000" dirty="0"/>
              <a:t>，在</a:t>
            </a:r>
            <a:r>
              <a:rPr lang="zh-CN" altLang="en-US" sz="2000" b="1" dirty="0"/>
              <a:t>时序</a:t>
            </a:r>
            <a:r>
              <a:rPr lang="zh-CN" altLang="en-US" sz="2000" dirty="0"/>
              <a:t>上与</a:t>
            </a:r>
            <a:r>
              <a:rPr lang="en-US" altLang="zh-CN" sz="2000" dirty="0"/>
              <a:t>factor return(</a:t>
            </a:r>
            <a:r>
              <a:rPr lang="en-US" altLang="zh-CN" sz="2000" dirty="0">
                <a:sym typeface="+mn-ea"/>
              </a:rPr>
              <a:t>λ_i</a:t>
            </a:r>
            <a:r>
              <a:rPr lang="en-US" altLang="zh-CN" sz="2000" dirty="0"/>
              <a:t>)</a:t>
            </a:r>
            <a:r>
              <a:rPr lang="zh-CN" altLang="en-US" sz="2000" dirty="0"/>
              <a:t>做</a:t>
            </a:r>
            <a:r>
              <a:rPr lang="en-US" altLang="zh-CN" sz="2000" dirty="0"/>
              <a:t>OLS</a:t>
            </a:r>
            <a:r>
              <a:rPr lang="zh-CN" altLang="en-US" sz="2000" dirty="0"/>
              <a:t>，得到资产</a:t>
            </a:r>
            <a:r>
              <a:rPr lang="en-US" altLang="zh-CN" sz="2000" dirty="0"/>
              <a:t>i</a:t>
            </a:r>
            <a:r>
              <a:rPr lang="zh-CN" altLang="en-US" sz="2000" dirty="0"/>
              <a:t>在因子上的暴露</a:t>
            </a:r>
            <a:r>
              <a:rPr lang="en-US" altLang="zh-CN" sz="2000" dirty="0"/>
              <a:t>factor exposure(</a:t>
            </a:r>
            <a:r>
              <a:rPr lang="en-US" altLang="zh-CN" sz="2000" dirty="0">
                <a:sym typeface="+mn-ea"/>
              </a:rPr>
              <a:t>β_i)</a:t>
            </a:r>
            <a:r>
              <a:rPr lang="zh-CN" altLang="en-US" sz="2000" dirty="0">
                <a:sym typeface="+mn-ea"/>
              </a:rPr>
              <a:t>，</a:t>
            </a:r>
            <a:r>
              <a:rPr lang="zh-CN" altLang="en-US" sz="2000" dirty="0">
                <a:sym typeface="+mn-ea"/>
              </a:rPr>
              <a:t>定价误差</a:t>
            </a:r>
            <a:r>
              <a:rPr lang="en-US" altLang="zh-CN" sz="2000" dirty="0">
                <a:sym typeface="+mn-ea"/>
              </a:rPr>
              <a:t>α_i</a:t>
            </a:r>
            <a:endParaRPr lang="en-US" altLang="zh-CN" sz="2000" dirty="0"/>
          </a:p>
          <a:p>
            <a:pPr marL="285750" indent="-285750">
              <a:buFont typeface="Arial" panose="020B0604020202020204" pitchFamily="34" charset="0"/>
              <a:buChar char="•"/>
            </a:pPr>
            <a:r>
              <a:rPr lang="zh-CN" altLang="en-US" sz="2000" dirty="0"/>
              <a:t>对</a:t>
            </a:r>
            <a:r>
              <a:rPr lang="en-US" altLang="zh-CN" sz="2000" dirty="0"/>
              <a:t>R_it</a:t>
            </a:r>
            <a:r>
              <a:rPr lang="zh-CN" altLang="en-US" sz="2000" dirty="0"/>
              <a:t>和</a:t>
            </a:r>
            <a:r>
              <a:rPr lang="en-US" altLang="zh-CN" sz="2000" dirty="0"/>
              <a:t>factor return</a:t>
            </a:r>
            <a:r>
              <a:rPr lang="en-US" altLang="zh-CN" sz="2000" dirty="0">
                <a:sym typeface="+mn-ea"/>
              </a:rPr>
              <a:t>(</a:t>
            </a:r>
            <a:r>
              <a:rPr lang="en-US" altLang="zh-CN" sz="2000" dirty="0">
                <a:sym typeface="+mn-ea"/>
              </a:rPr>
              <a:t>λ_i</a:t>
            </a:r>
            <a:r>
              <a:rPr lang="en-US" altLang="zh-CN" sz="2000" dirty="0">
                <a:sym typeface="+mn-ea"/>
              </a:rPr>
              <a:t>)</a:t>
            </a:r>
            <a:r>
              <a:rPr lang="zh-CN" altLang="en-US" sz="2000" dirty="0"/>
              <a:t>在时序上取均值，得到资产预期（超额）收益和因子预期收益率之间的关系</a:t>
            </a:r>
            <a:endParaRPr lang="zh-CN" altLang="en-US" sz="2000" dirty="0"/>
          </a:p>
        </p:txBody>
      </p:sp>
      <p:sp>
        <p:nvSpPr>
          <p:cNvPr id="15" name="文本框 14"/>
          <p:cNvSpPr txBox="1"/>
          <p:nvPr/>
        </p:nvSpPr>
        <p:spPr>
          <a:xfrm>
            <a:off x="303909" y="3034030"/>
            <a:ext cx="11584179" cy="1014730"/>
          </a:xfrm>
          <a:prstGeom prst="rect">
            <a:avLst/>
          </a:prstGeom>
          <a:noFill/>
          <a:ln w="19050">
            <a:solidFill>
              <a:srgbClr val="972022"/>
            </a:solidFill>
            <a:prstDash val="sysDash"/>
          </a:ln>
        </p:spPr>
        <p:txBody>
          <a:bodyPr wrap="square" rtlCol="0">
            <a:spAutoFit/>
          </a:bodyPr>
          <a:p>
            <a:pPr marL="285750" indent="-285750">
              <a:buFont typeface="Arial" panose="020B0604020202020204" pitchFamily="34" charset="0"/>
              <a:buChar char="•"/>
            </a:pPr>
            <a:r>
              <a:rPr lang="zh-CN" altLang="en-US" sz="2000" dirty="0">
                <a:solidFill>
                  <a:schemeClr val="tx1"/>
                </a:solidFill>
              </a:rPr>
              <a:t>时序回归确定</a:t>
            </a:r>
            <a:r>
              <a:rPr lang="en-US" altLang="zh-CN" sz="2000" dirty="0">
                <a:solidFill>
                  <a:schemeClr val="tx1"/>
                </a:solidFill>
              </a:rPr>
              <a:t>factor exposure(</a:t>
            </a:r>
            <a:r>
              <a:rPr lang="en-US" altLang="zh-CN" sz="2000" dirty="0">
                <a:sym typeface="+mn-ea"/>
              </a:rPr>
              <a:t>β_i)</a:t>
            </a:r>
            <a:r>
              <a:rPr lang="zh-CN" altLang="en-US" sz="2000" dirty="0">
                <a:solidFill>
                  <a:schemeClr val="tx1"/>
                </a:solidFill>
              </a:rPr>
              <a:t>：</a:t>
            </a:r>
            <a:r>
              <a:rPr lang="en-US" altLang="zh-CN" sz="2000" dirty="0">
                <a:solidFill>
                  <a:schemeClr val="tx1"/>
                </a:solidFill>
              </a:rPr>
              <a:t>R_it</a:t>
            </a:r>
            <a:r>
              <a:rPr lang="zh-CN" altLang="en-US" sz="2000" dirty="0">
                <a:solidFill>
                  <a:schemeClr val="tx1"/>
                </a:solidFill>
              </a:rPr>
              <a:t>与因子取值</a:t>
            </a:r>
            <a:r>
              <a:rPr lang="en-US" altLang="zh-CN" sz="2000" dirty="0">
                <a:solidFill>
                  <a:schemeClr val="tx1"/>
                </a:solidFill>
              </a:rPr>
              <a:t>f_it(t=1~n)</a:t>
            </a:r>
            <a:r>
              <a:rPr lang="zh-CN" altLang="en-US" sz="2000" dirty="0">
                <a:solidFill>
                  <a:schemeClr val="tx1"/>
                </a:solidFill>
              </a:rPr>
              <a:t>做回归</a:t>
            </a:r>
            <a:endParaRPr lang="zh-CN" altLang="en-US" sz="2000" dirty="0">
              <a:solidFill>
                <a:schemeClr val="tx1"/>
              </a:solidFill>
            </a:endParaRPr>
          </a:p>
          <a:p>
            <a:pPr marL="285750" indent="-285750">
              <a:buFont typeface="Arial" panose="020B0604020202020204" pitchFamily="34" charset="0"/>
              <a:buChar char="•"/>
            </a:pPr>
            <a:r>
              <a:rPr lang="zh-CN" altLang="en-US" sz="2000" dirty="0">
                <a:sym typeface="+mn-ea"/>
              </a:rPr>
              <a:t>对</a:t>
            </a:r>
            <a:r>
              <a:rPr lang="en-US" altLang="zh-CN" sz="2000" dirty="0">
                <a:sym typeface="+mn-ea"/>
              </a:rPr>
              <a:t>R_it</a:t>
            </a:r>
            <a:r>
              <a:rPr lang="zh-CN" altLang="en-US" sz="2000" dirty="0">
                <a:sym typeface="+mn-ea"/>
              </a:rPr>
              <a:t>在时序上取均值（记为</a:t>
            </a:r>
            <a:r>
              <a:rPr lang="en-US" altLang="zh-CN" sz="2000" dirty="0">
                <a:sym typeface="+mn-ea"/>
              </a:rPr>
              <a:t>E_T(R_it)</a:t>
            </a:r>
            <a:r>
              <a:rPr lang="zh-CN" altLang="en-US" sz="2000" dirty="0">
                <a:sym typeface="+mn-ea"/>
              </a:rPr>
              <a:t>），并与</a:t>
            </a:r>
            <a:r>
              <a:rPr lang="en-US" altLang="zh-CN" sz="2000" dirty="0">
                <a:sym typeface="+mn-ea"/>
              </a:rPr>
              <a:t>factor exposure(β_i)</a:t>
            </a:r>
            <a:r>
              <a:rPr lang="zh-CN" altLang="en-US" sz="2000" dirty="0">
                <a:sym typeface="+mn-ea"/>
              </a:rPr>
              <a:t>在截面做回归得到</a:t>
            </a:r>
            <a:r>
              <a:rPr lang="en-US" altLang="zh-CN" sz="2000" dirty="0">
                <a:sym typeface="+mn-ea"/>
              </a:rPr>
              <a:t>factor return(</a:t>
            </a:r>
            <a:r>
              <a:rPr lang="en-US" altLang="zh-CN" sz="2000" dirty="0">
                <a:sym typeface="+mn-ea"/>
              </a:rPr>
              <a:t>λ_i</a:t>
            </a:r>
            <a:r>
              <a:rPr lang="en-US" altLang="zh-CN" sz="2000" dirty="0">
                <a:sym typeface="+mn-ea"/>
              </a:rPr>
              <a:t>)</a:t>
            </a:r>
            <a:r>
              <a:rPr lang="zh-CN" altLang="en-US" sz="2000" dirty="0">
                <a:sym typeface="+mn-ea"/>
              </a:rPr>
              <a:t>和</a:t>
            </a:r>
            <a:r>
              <a:rPr lang="zh-CN" altLang="en-US" sz="2000" dirty="0">
                <a:sym typeface="+mn-ea"/>
              </a:rPr>
              <a:t>定价误差</a:t>
            </a:r>
            <a:r>
              <a:rPr lang="en-US" altLang="zh-CN" sz="2000" dirty="0">
                <a:sym typeface="+mn-ea"/>
              </a:rPr>
              <a:t>α_i</a:t>
            </a:r>
            <a:r>
              <a:rPr lang="zh-CN" altLang="en-US" sz="2000" dirty="0">
                <a:sym typeface="+mn-ea"/>
              </a:rPr>
              <a:t>的估计量</a:t>
            </a:r>
            <a:endParaRPr lang="zh-CN" altLang="en-US" sz="2000" dirty="0">
              <a:sym typeface="+mn-ea"/>
            </a:endParaRPr>
          </a:p>
        </p:txBody>
      </p:sp>
      <p:sp>
        <p:nvSpPr>
          <p:cNvPr id="8" name="文本框 7"/>
          <p:cNvSpPr txBox="1"/>
          <p:nvPr/>
        </p:nvSpPr>
        <p:spPr>
          <a:xfrm>
            <a:off x="303909" y="2634984"/>
            <a:ext cx="2907641" cy="398780"/>
          </a:xfrm>
          <a:prstGeom prst="rect">
            <a:avLst/>
          </a:prstGeom>
          <a:solidFill>
            <a:srgbClr val="9C0308"/>
          </a:solidFill>
        </p:spPr>
        <p:txBody>
          <a:bodyPr wrap="square" rtlCol="0">
            <a:spAutoFit/>
          </a:bodyPr>
          <a:p>
            <a:pPr algn="ctr"/>
            <a:r>
              <a:rPr lang="zh-CN" altLang="en-US" sz="2000" dirty="0" err="1">
                <a:solidFill>
                  <a:schemeClr val="bg1"/>
                </a:solidFill>
              </a:rPr>
              <a:t>截面回归</a:t>
            </a:r>
            <a:endParaRPr lang="zh-CN" altLang="en-US" sz="2000" dirty="0" err="1">
              <a:solidFill>
                <a:schemeClr val="bg1"/>
              </a:solidFill>
            </a:endParaRPr>
          </a:p>
        </p:txBody>
      </p:sp>
      <p:sp>
        <p:nvSpPr>
          <p:cNvPr id="11" name="文本框 10"/>
          <p:cNvSpPr txBox="1"/>
          <p:nvPr/>
        </p:nvSpPr>
        <p:spPr>
          <a:xfrm>
            <a:off x="303910" y="4447664"/>
            <a:ext cx="11584179" cy="1014730"/>
          </a:xfrm>
          <a:prstGeom prst="rect">
            <a:avLst/>
          </a:prstGeom>
          <a:noFill/>
          <a:ln w="19050">
            <a:solidFill>
              <a:srgbClr val="972022"/>
            </a:solidFill>
            <a:prstDash val="sysDash"/>
          </a:ln>
        </p:spPr>
        <p:txBody>
          <a:bodyPr wrap="square" rtlCol="0">
            <a:spAutoFit/>
          </a:bodyPr>
          <a:p>
            <a:pPr marL="285750" indent="-285750">
              <a:buFont typeface="Arial" panose="020B0604020202020204" pitchFamily="34" charset="0"/>
              <a:buChar char="•"/>
            </a:pPr>
            <a:r>
              <a:rPr lang="zh-CN" altLang="en-US" sz="2000" dirty="0">
                <a:sym typeface="+mn-ea"/>
              </a:rPr>
              <a:t>时序回归确定</a:t>
            </a:r>
            <a:r>
              <a:rPr lang="en-US" altLang="zh-CN" sz="2000" dirty="0">
                <a:sym typeface="+mn-ea"/>
              </a:rPr>
              <a:t>factor exposure(β_i)</a:t>
            </a:r>
            <a:r>
              <a:rPr lang="zh-CN" altLang="en-US" sz="2000" dirty="0">
                <a:sym typeface="+mn-ea"/>
              </a:rPr>
              <a:t>：</a:t>
            </a:r>
            <a:r>
              <a:rPr lang="en-US" altLang="zh-CN" sz="2000" dirty="0">
                <a:sym typeface="+mn-ea"/>
              </a:rPr>
              <a:t>R_it</a:t>
            </a:r>
            <a:r>
              <a:rPr lang="zh-CN" altLang="en-US" sz="2000" dirty="0">
                <a:sym typeface="+mn-ea"/>
              </a:rPr>
              <a:t>与因子取值</a:t>
            </a:r>
            <a:r>
              <a:rPr lang="en-US" altLang="zh-CN" sz="2000" dirty="0">
                <a:sym typeface="+mn-ea"/>
              </a:rPr>
              <a:t>f_it(t=1~n)</a:t>
            </a:r>
            <a:r>
              <a:rPr lang="zh-CN" altLang="en-US" sz="2000" dirty="0">
                <a:sym typeface="+mn-ea"/>
              </a:rPr>
              <a:t>做回归</a:t>
            </a:r>
            <a:endParaRPr lang="zh-CN" altLang="en-US" sz="2000" dirty="0">
              <a:sym typeface="+mn-ea"/>
            </a:endParaRPr>
          </a:p>
          <a:p>
            <a:pPr marL="285750" indent="-285750">
              <a:buFont typeface="Arial" panose="020B0604020202020204" pitchFamily="34" charset="0"/>
              <a:buChar char="•"/>
            </a:pPr>
            <a:r>
              <a:rPr lang="zh-CN" altLang="en-US" sz="2000" dirty="0">
                <a:solidFill>
                  <a:schemeClr val="tx1"/>
                </a:solidFill>
              </a:rPr>
              <a:t>每个时间点</a:t>
            </a:r>
            <a:r>
              <a:rPr lang="en-US" altLang="zh-CN" sz="2000" dirty="0">
                <a:solidFill>
                  <a:schemeClr val="tx1"/>
                </a:solidFill>
              </a:rPr>
              <a:t>t</a:t>
            </a:r>
            <a:r>
              <a:rPr lang="zh-CN" altLang="en-US" sz="2000" dirty="0">
                <a:solidFill>
                  <a:schemeClr val="tx1"/>
                </a:solidFill>
              </a:rPr>
              <a:t>，利用</a:t>
            </a:r>
            <a:r>
              <a:rPr lang="en-US" altLang="zh-CN" sz="2000" dirty="0">
                <a:solidFill>
                  <a:schemeClr val="tx1"/>
                </a:solidFill>
              </a:rPr>
              <a:t>R_it</a:t>
            </a:r>
            <a:r>
              <a:rPr lang="zh-CN" altLang="en-US" sz="2000" dirty="0">
                <a:solidFill>
                  <a:schemeClr val="tx1"/>
                </a:solidFill>
              </a:rPr>
              <a:t>与</a:t>
            </a:r>
            <a:r>
              <a:rPr lang="en-US" altLang="zh-CN" sz="2000" dirty="0">
                <a:solidFill>
                  <a:schemeClr val="tx1"/>
                </a:solidFill>
              </a:rPr>
              <a:t>factor exposure(β_i)</a:t>
            </a:r>
            <a:r>
              <a:rPr lang="zh-CN" altLang="en-US" sz="2000" dirty="0">
                <a:solidFill>
                  <a:schemeClr val="tx1"/>
                </a:solidFill>
              </a:rPr>
              <a:t>做截面上的回归得到</a:t>
            </a:r>
            <a:r>
              <a:rPr lang="en-US" altLang="zh-CN" sz="2000" dirty="0">
                <a:solidFill>
                  <a:schemeClr val="tx1"/>
                </a:solidFill>
              </a:rPr>
              <a:t>factor  return</a:t>
            </a:r>
            <a:r>
              <a:rPr lang="en-US" altLang="zh-CN" sz="2000" dirty="0">
                <a:sym typeface="+mn-ea"/>
              </a:rPr>
              <a:t>(</a:t>
            </a:r>
            <a:r>
              <a:rPr lang="en-US" altLang="zh-CN" sz="2000" dirty="0">
                <a:sym typeface="+mn-ea"/>
              </a:rPr>
              <a:t>λ_it</a:t>
            </a:r>
            <a:r>
              <a:rPr lang="en-US" altLang="zh-CN" sz="2000" dirty="0">
                <a:sym typeface="+mn-ea"/>
              </a:rPr>
              <a:t>)</a:t>
            </a:r>
            <a:r>
              <a:rPr lang="zh-CN" altLang="en-US" sz="2000" dirty="0">
                <a:sym typeface="+mn-ea"/>
              </a:rPr>
              <a:t>和定价误差</a:t>
            </a:r>
            <a:r>
              <a:rPr lang="en-US" altLang="zh-CN" sz="2000" dirty="0">
                <a:sym typeface="+mn-ea"/>
              </a:rPr>
              <a:t>α_i</a:t>
            </a:r>
            <a:endParaRPr lang="en-US" altLang="zh-CN" sz="2000" dirty="0">
              <a:sym typeface="+mn-ea"/>
            </a:endParaRPr>
          </a:p>
          <a:p>
            <a:pPr marL="285750" indent="-285750">
              <a:buFont typeface="Arial" panose="020B0604020202020204" pitchFamily="34" charset="0"/>
              <a:buChar char="•"/>
            </a:pPr>
            <a:r>
              <a:rPr lang="zh-CN" altLang="en-US" sz="2000" dirty="0">
                <a:solidFill>
                  <a:schemeClr val="tx1"/>
                </a:solidFill>
              </a:rPr>
              <a:t>对于</a:t>
            </a:r>
            <a:r>
              <a:rPr lang="en-US" altLang="zh-CN" sz="2000" dirty="0">
                <a:sym typeface="+mn-ea"/>
              </a:rPr>
              <a:t>λ_i</a:t>
            </a:r>
            <a:r>
              <a:rPr lang="zh-CN" altLang="en-US" sz="2000" dirty="0">
                <a:sym typeface="+mn-ea"/>
              </a:rPr>
              <a:t>和</a:t>
            </a:r>
            <a:r>
              <a:rPr lang="en-US" altLang="zh-CN" sz="2000" dirty="0">
                <a:sym typeface="+mn-ea"/>
              </a:rPr>
              <a:t>α</a:t>
            </a:r>
            <a:r>
              <a:rPr lang="en-US" altLang="zh-CN" sz="2000" dirty="0">
                <a:sym typeface="+mn-ea"/>
              </a:rPr>
              <a:t>_i</a:t>
            </a:r>
            <a:r>
              <a:rPr lang="zh-CN" altLang="en-US" sz="2000" dirty="0">
                <a:sym typeface="+mn-ea"/>
              </a:rPr>
              <a:t>取时序上的均值得到因子预期收益率和每个资产的定价误差的估计量</a:t>
            </a:r>
            <a:endParaRPr lang="zh-CN" altLang="en-US" sz="2000" dirty="0">
              <a:sym typeface="+mn-ea"/>
            </a:endParaRPr>
          </a:p>
        </p:txBody>
      </p:sp>
      <p:sp>
        <p:nvSpPr>
          <p:cNvPr id="12" name="文本框 11"/>
          <p:cNvSpPr txBox="1"/>
          <p:nvPr/>
        </p:nvSpPr>
        <p:spPr>
          <a:xfrm>
            <a:off x="303910" y="4048618"/>
            <a:ext cx="2907641" cy="398780"/>
          </a:xfrm>
          <a:prstGeom prst="rect">
            <a:avLst/>
          </a:prstGeom>
          <a:solidFill>
            <a:srgbClr val="9C0308"/>
          </a:solidFill>
        </p:spPr>
        <p:txBody>
          <a:bodyPr wrap="square" rtlCol="0">
            <a:spAutoFit/>
          </a:bodyPr>
          <a:p>
            <a:pPr algn="ctr"/>
            <a:r>
              <a:rPr lang="en-US" altLang="zh-CN" sz="2000" dirty="0">
                <a:solidFill>
                  <a:schemeClr val="bg1"/>
                </a:solidFill>
              </a:rPr>
              <a:t>Fama-MacBeth</a:t>
            </a:r>
            <a:r>
              <a:rPr lang="zh-CN" altLang="en-US" sz="2000" dirty="0">
                <a:solidFill>
                  <a:schemeClr val="bg1"/>
                </a:solidFill>
              </a:rPr>
              <a:t>回归</a:t>
            </a:r>
            <a:endParaRPr lang="zh-CN" altLang="en-US" sz="2000" dirty="0">
              <a:solidFill>
                <a:schemeClr val="bg1"/>
              </a:solidFill>
            </a:endParaRPr>
          </a:p>
        </p:txBody>
      </p:sp>
      <p:sp>
        <p:nvSpPr>
          <p:cNvPr id="5" name="文本框 4"/>
          <p:cNvSpPr txBox="1"/>
          <p:nvPr/>
        </p:nvSpPr>
        <p:spPr>
          <a:xfrm>
            <a:off x="5908040" y="4030980"/>
            <a:ext cx="1791970" cy="368300"/>
          </a:xfrm>
          <a:prstGeom prst="rect">
            <a:avLst/>
          </a:prstGeom>
          <a:noFill/>
        </p:spPr>
        <p:txBody>
          <a:bodyPr wrap="none" rtlCol="0">
            <a:spAutoFit/>
          </a:bodyPr>
          <a:p>
            <a:r>
              <a:rPr lang="zh-CN" altLang="en-US" b="1"/>
              <a:t>先估计，再均值</a:t>
            </a:r>
            <a:endParaRPr lang="zh-CN" altLang="en-US" b="1"/>
          </a:p>
        </p:txBody>
      </p:sp>
      <p:sp>
        <p:nvSpPr>
          <p:cNvPr id="6" name="文本框 5"/>
          <p:cNvSpPr txBox="1"/>
          <p:nvPr/>
        </p:nvSpPr>
        <p:spPr>
          <a:xfrm>
            <a:off x="5908040" y="2635250"/>
            <a:ext cx="1791970" cy="368300"/>
          </a:xfrm>
          <a:prstGeom prst="rect">
            <a:avLst/>
          </a:prstGeom>
          <a:noFill/>
        </p:spPr>
        <p:txBody>
          <a:bodyPr wrap="none" rtlCol="0">
            <a:spAutoFit/>
          </a:bodyPr>
          <a:p>
            <a:r>
              <a:rPr lang="zh-CN" altLang="en-US" b="1"/>
              <a:t>先均值，再估计</a:t>
            </a:r>
            <a:endParaRPr lang="zh-CN" altLang="en-US" b="1"/>
          </a:p>
        </p:txBody>
      </p:sp>
      <p:sp>
        <p:nvSpPr>
          <p:cNvPr id="7" name="文本框 6"/>
          <p:cNvSpPr txBox="1"/>
          <p:nvPr/>
        </p:nvSpPr>
        <p:spPr>
          <a:xfrm>
            <a:off x="3542665" y="851535"/>
            <a:ext cx="1802130" cy="368300"/>
          </a:xfrm>
          <a:prstGeom prst="rect">
            <a:avLst/>
          </a:prstGeom>
          <a:noFill/>
        </p:spPr>
        <p:txBody>
          <a:bodyPr wrap="none" rtlCol="0">
            <a:spAutoFit/>
          </a:bodyPr>
          <a:p>
            <a:r>
              <a:rPr lang="en-US" altLang="zh-CN"/>
              <a:t>return-&gt;exposure</a:t>
            </a:r>
            <a:endParaRPr lang="en-US" altLang="zh-CN"/>
          </a:p>
        </p:txBody>
      </p:sp>
      <p:sp>
        <p:nvSpPr>
          <p:cNvPr id="9" name="文本框 8"/>
          <p:cNvSpPr txBox="1"/>
          <p:nvPr/>
        </p:nvSpPr>
        <p:spPr>
          <a:xfrm>
            <a:off x="3542665" y="2604770"/>
            <a:ext cx="2172335" cy="368300"/>
          </a:xfrm>
          <a:prstGeom prst="rect">
            <a:avLst/>
          </a:prstGeom>
          <a:noFill/>
        </p:spPr>
        <p:txBody>
          <a:bodyPr wrap="square" rtlCol="0">
            <a:spAutoFit/>
          </a:bodyPr>
          <a:p>
            <a:pPr algn="l"/>
            <a:r>
              <a:rPr lang="en-US" altLang="zh-CN">
                <a:sym typeface="+mn-ea"/>
              </a:rPr>
              <a:t>exposure-</a:t>
            </a:r>
            <a:r>
              <a:rPr lang="en-US" altLang="zh-CN"/>
              <a:t>&gt;</a:t>
            </a:r>
            <a:r>
              <a:rPr lang="en-US" altLang="zh-CN">
                <a:sym typeface="+mn-ea"/>
              </a:rPr>
              <a:t>return</a:t>
            </a:r>
            <a:endParaRPr lang="en-US" altLang="zh-CN"/>
          </a:p>
        </p:txBody>
      </p:sp>
      <p:sp>
        <p:nvSpPr>
          <p:cNvPr id="13" name="文本框 12"/>
          <p:cNvSpPr txBox="1"/>
          <p:nvPr/>
        </p:nvSpPr>
        <p:spPr>
          <a:xfrm>
            <a:off x="3542665" y="4079240"/>
            <a:ext cx="2172335" cy="368300"/>
          </a:xfrm>
          <a:prstGeom prst="rect">
            <a:avLst/>
          </a:prstGeom>
          <a:noFill/>
        </p:spPr>
        <p:txBody>
          <a:bodyPr wrap="square" rtlCol="0">
            <a:spAutoFit/>
          </a:bodyPr>
          <a:p>
            <a:pPr algn="l"/>
            <a:r>
              <a:rPr lang="en-US" altLang="zh-CN">
                <a:sym typeface="+mn-ea"/>
              </a:rPr>
              <a:t>exposure-</a:t>
            </a:r>
            <a:r>
              <a:rPr lang="en-US" altLang="zh-CN"/>
              <a:t>&gt;</a:t>
            </a:r>
            <a:r>
              <a:rPr lang="en-US" altLang="zh-CN">
                <a:sym typeface="+mn-ea"/>
              </a:rPr>
              <a:t>return</a:t>
            </a:r>
            <a:endParaRPr lang="en-US" altLang="zh-CN"/>
          </a:p>
        </p:txBody>
      </p:sp>
      <p:sp>
        <p:nvSpPr>
          <p:cNvPr id="16" name="文本框 15"/>
          <p:cNvSpPr txBox="1"/>
          <p:nvPr/>
        </p:nvSpPr>
        <p:spPr>
          <a:xfrm>
            <a:off x="6614795" y="596265"/>
            <a:ext cx="5126355" cy="460375"/>
          </a:xfrm>
          <a:prstGeom prst="rect">
            <a:avLst/>
          </a:prstGeom>
          <a:noFill/>
        </p:spPr>
        <p:txBody>
          <a:bodyPr wrap="square" rtlCol="0">
            <a:spAutoFit/>
          </a:bodyPr>
          <a:p>
            <a:r>
              <a:rPr lang="zh-CN" altLang="en-US" sz="2400" b="1">
                <a:ln/>
                <a:solidFill>
                  <a:schemeClr val="tx1"/>
                </a:solidFill>
                <a:effectLst>
                  <a:outerShdw blurRad="38100" dist="19050" dir="2700000" algn="tl" rotWithShape="0">
                    <a:schemeClr val="dk1">
                      <a:alpha val="40000"/>
                    </a:schemeClr>
                  </a:outerShdw>
                </a:effectLst>
              </a:rPr>
              <a:t>获得</a:t>
            </a:r>
            <a:r>
              <a:rPr lang="zh-CN" altLang="en-US" sz="2400" b="1">
                <a:ln/>
                <a:solidFill>
                  <a:schemeClr val="tx1"/>
                </a:solidFill>
                <a:effectLst>
                  <a:outerShdw blurRad="38100" dist="19050" dir="2700000" algn="tl" rotWithShape="0">
                    <a:schemeClr val="dk1">
                      <a:alpha val="40000"/>
                    </a:schemeClr>
                  </a:outerShdw>
                </a:effectLst>
              </a:rPr>
              <a:t>因子收益率和定价误差的估计量</a:t>
            </a:r>
            <a:endParaRPr lang="zh-CN" altLang="en-US" sz="2400" b="1">
              <a:ln/>
              <a:solidFill>
                <a:schemeClr val="tx1"/>
              </a:solidFill>
              <a:effectLst>
                <a:outerShdw blurRad="38100" dist="19050" dir="2700000" algn="tl" rotWithShape="0">
                  <a:schemeClr val="dk1">
                    <a:alpha val="40000"/>
                  </a:schemeClr>
                </a:outerShdw>
              </a:effectLst>
            </a:endParaRPr>
          </a:p>
        </p:txBody>
      </p:sp>
      <p:sp>
        <p:nvSpPr>
          <p:cNvPr id="17" name="文本框 16"/>
          <p:cNvSpPr txBox="1"/>
          <p:nvPr/>
        </p:nvSpPr>
        <p:spPr>
          <a:xfrm>
            <a:off x="303909" y="5462004"/>
            <a:ext cx="2907641" cy="398780"/>
          </a:xfrm>
          <a:prstGeom prst="rect">
            <a:avLst/>
          </a:prstGeom>
          <a:solidFill>
            <a:srgbClr val="9C0308"/>
          </a:solidFill>
        </p:spPr>
        <p:txBody>
          <a:bodyPr wrap="square" rtlCol="0">
            <a:spAutoFit/>
          </a:bodyPr>
          <a:p>
            <a:pPr algn="ctr"/>
            <a:r>
              <a:rPr lang="zh-CN" altLang="en-US" sz="2000" dirty="0" err="1">
                <a:solidFill>
                  <a:schemeClr val="bg1"/>
                </a:solidFill>
              </a:rPr>
              <a:t>使用公司特征</a:t>
            </a:r>
            <a:endParaRPr lang="zh-CN" altLang="en-US" sz="2000" dirty="0" err="1">
              <a:solidFill>
                <a:schemeClr val="bg1"/>
              </a:solidFill>
            </a:endParaRPr>
          </a:p>
        </p:txBody>
      </p:sp>
      <p:sp>
        <p:nvSpPr>
          <p:cNvPr id="18" name="文本框 17"/>
          <p:cNvSpPr txBox="1"/>
          <p:nvPr/>
        </p:nvSpPr>
        <p:spPr>
          <a:xfrm>
            <a:off x="304165" y="5861050"/>
            <a:ext cx="8811895" cy="398780"/>
          </a:xfrm>
          <a:prstGeom prst="rect">
            <a:avLst/>
          </a:prstGeom>
          <a:noFill/>
          <a:ln w="19050">
            <a:solidFill>
              <a:srgbClr val="972022"/>
            </a:solidFill>
            <a:prstDash val="sysDash"/>
          </a:ln>
        </p:spPr>
        <p:txBody>
          <a:bodyPr wrap="square" rtlCol="0">
            <a:spAutoFit/>
          </a:bodyPr>
          <a:p>
            <a:pPr marL="285750" indent="-285750">
              <a:buFont typeface="Arial" panose="020B0604020202020204" pitchFamily="34" charset="0"/>
              <a:buChar char="•"/>
            </a:pPr>
            <a:r>
              <a:rPr lang="zh-CN" altLang="en-US" sz="2000" dirty="0">
                <a:sym typeface="+mn-ea"/>
              </a:rPr>
              <a:t>比起时序回归得到的</a:t>
            </a:r>
            <a:r>
              <a:rPr lang="en-US" altLang="zh-CN" sz="2000" dirty="0">
                <a:sym typeface="+mn-ea"/>
              </a:rPr>
              <a:t>β_i</a:t>
            </a:r>
            <a:r>
              <a:rPr lang="zh-CN" altLang="en-US" sz="2000" dirty="0">
                <a:sym typeface="+mn-ea"/>
              </a:rPr>
              <a:t>，直接使用公司特征（对数市值，</a:t>
            </a:r>
            <a:r>
              <a:rPr lang="en-US" altLang="zh-CN" sz="2000" dirty="0">
                <a:sym typeface="+mn-ea"/>
              </a:rPr>
              <a:t>BM</a:t>
            </a:r>
            <a:r>
              <a:rPr lang="zh-CN" altLang="en-US" sz="2000" dirty="0">
                <a:sym typeface="+mn-ea"/>
              </a:rPr>
              <a:t>）效果更好</a:t>
            </a:r>
            <a:endParaRPr lang="zh-CN" altLang="en-US" sz="2000" dirty="0">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sym typeface="+mn-ea"/>
              </a:rPr>
              <a:t>补充：多因子模型检验的</a:t>
            </a:r>
            <a:r>
              <a:rPr lang="en-US" altLang="zh-CN">
                <a:sym typeface="+mn-ea"/>
              </a:rPr>
              <a:t>“</a:t>
            </a:r>
            <a:r>
              <a:rPr lang="zh-CN" altLang="en-US">
                <a:sym typeface="+mn-ea"/>
              </a:rPr>
              <a:t>进化</a:t>
            </a:r>
            <a:r>
              <a:rPr lang="en-US" altLang="zh-CN">
                <a:sym typeface="+mn-ea"/>
              </a:rPr>
              <a:t>”</a:t>
            </a:r>
            <a:r>
              <a:rPr lang="zh-CN" altLang="en-US">
                <a:sym typeface="+mn-ea"/>
              </a:rPr>
              <a:t>历程</a:t>
            </a:r>
            <a:endParaRPr lang="zh-CN" altLang="en-US"/>
          </a:p>
        </p:txBody>
      </p:sp>
      <p:sp>
        <p:nvSpPr>
          <p:cNvPr id="2" name="灯片编号占位符 1"/>
          <p:cNvSpPr>
            <a:spLocks noGrp="1"/>
          </p:cNvSpPr>
          <p:nvPr>
            <p:ph type="sldNum" sz="quarter" idx="12"/>
          </p:nvPr>
        </p:nvSpPr>
        <p:spPr/>
        <p:txBody>
          <a:bodyPr/>
          <a:p>
            <a:fld id="{1827CD8D-0C45-4313-8514-3276C2338651}" type="slidenum">
              <a:rPr lang="zh-CN" altLang="en-US" smtClean="0"/>
            </a:fld>
            <a:endParaRPr lang="zh-CN" altLang="en-US" dirty="0"/>
          </a:p>
        </p:txBody>
      </p:sp>
      <p:graphicFrame>
        <p:nvGraphicFramePr>
          <p:cNvPr id="4" name="表格 3"/>
          <p:cNvGraphicFramePr/>
          <p:nvPr>
            <p:custDataLst>
              <p:tags r:id="rId1"/>
            </p:custDataLst>
          </p:nvPr>
        </p:nvGraphicFramePr>
        <p:xfrm>
          <a:off x="180340" y="876935"/>
          <a:ext cx="11801475" cy="5120640"/>
        </p:xfrm>
        <a:graphic>
          <a:graphicData uri="http://schemas.openxmlformats.org/drawingml/2006/table">
            <a:tbl>
              <a:tblPr firstRow="1" bandRow="1">
                <a:tableStyleId>{5C22544A-7EE6-4342-B048-85BDC9FD1C3A}</a:tableStyleId>
              </a:tblPr>
              <a:tblGrid>
                <a:gridCol w="1230630"/>
                <a:gridCol w="2084070"/>
                <a:gridCol w="2122170"/>
                <a:gridCol w="1337310"/>
                <a:gridCol w="1418590"/>
                <a:gridCol w="1419225"/>
                <a:gridCol w="2189480"/>
              </a:tblGrid>
              <a:tr h="620395">
                <a:tc>
                  <a:txBody>
                    <a:bodyPr/>
                    <a:p>
                      <a:pPr algn="ctr">
                        <a:buNone/>
                      </a:pPr>
                      <a:endParaRPr lang="zh-CN" altLang="en-US"/>
                    </a:p>
                  </a:txBody>
                  <a:tcPr>
                    <a:solidFill>
                      <a:srgbClr val="972022"/>
                    </a:solidFill>
                  </a:tcPr>
                </a:tc>
                <a:tc>
                  <a:txBody>
                    <a:bodyPr/>
                    <a:p>
                      <a:pPr algn="ctr">
                        <a:buNone/>
                      </a:pPr>
                      <a:r>
                        <a:rPr lang="en-US" altLang="zh-CN"/>
                        <a:t>factor return</a:t>
                      </a:r>
                      <a:r>
                        <a:rPr lang="en-US" altLang="zh-CN" sz="1800">
                          <a:sym typeface="+mn-ea"/>
                        </a:rPr>
                        <a:t>(λ_it</a:t>
                      </a:r>
                      <a:r>
                        <a:rPr lang="en-US" altLang="zh-CN"/>
                        <a:t>)</a:t>
                      </a:r>
                      <a:endParaRPr lang="en-US" altLang="zh-CN"/>
                    </a:p>
                  </a:txBody>
                  <a:tcPr>
                    <a:solidFill>
                      <a:srgbClr val="972022"/>
                    </a:solidFill>
                  </a:tcPr>
                </a:tc>
                <a:tc>
                  <a:txBody>
                    <a:bodyPr/>
                    <a:p>
                      <a:pPr algn="ctr">
                        <a:buNone/>
                      </a:pPr>
                      <a:r>
                        <a:rPr lang="en-US" altLang="zh-CN"/>
                        <a:t>factor exposure(β_it)</a:t>
                      </a:r>
                      <a:endParaRPr lang="en-US" altLang="zh-CN"/>
                    </a:p>
                  </a:txBody>
                  <a:tcPr>
                    <a:solidFill>
                      <a:srgbClr val="972022"/>
                    </a:solidFill>
                  </a:tcPr>
                </a:tc>
                <a:tc>
                  <a:txBody>
                    <a:bodyPr/>
                    <a:p>
                      <a:pPr algn="ctr">
                        <a:buNone/>
                      </a:pPr>
                      <a:r>
                        <a:rPr lang="en-US" altLang="zh-CN"/>
                        <a:t>E_T(R_i</a:t>
                      </a:r>
                      <a:r>
                        <a:rPr lang="en-US" altLang="zh-CN"/>
                        <a:t>)</a:t>
                      </a:r>
                      <a:endParaRPr lang="en-US" altLang="zh-CN"/>
                    </a:p>
                  </a:txBody>
                  <a:tcPr>
                    <a:solidFill>
                      <a:srgbClr val="972022"/>
                    </a:solidFill>
                  </a:tcPr>
                </a:tc>
                <a:tc>
                  <a:txBody>
                    <a:bodyPr/>
                    <a:p>
                      <a:pPr algn="ctr">
                        <a:buNone/>
                      </a:pPr>
                      <a:r>
                        <a:rPr lang="en-US" altLang="zh-CN"/>
                        <a:t>λ</a:t>
                      </a:r>
                      <a:r>
                        <a:rPr lang="zh-CN" altLang="en-US"/>
                        <a:t>估计量</a:t>
                      </a:r>
                      <a:endParaRPr lang="zh-CN" altLang="en-US"/>
                    </a:p>
                  </a:txBody>
                  <a:tcPr>
                    <a:solidFill>
                      <a:srgbClr val="972022"/>
                    </a:solidFill>
                  </a:tcPr>
                </a:tc>
                <a:tc>
                  <a:txBody>
                    <a:bodyPr/>
                    <a:p>
                      <a:pPr algn="ctr">
                        <a:buNone/>
                      </a:pPr>
                      <a:r>
                        <a:rPr lang="en-US" altLang="zh-CN"/>
                        <a:t>α</a:t>
                      </a:r>
                      <a:r>
                        <a:rPr lang="zh-CN" altLang="en-US"/>
                        <a:t>估计量</a:t>
                      </a:r>
                      <a:endParaRPr lang="zh-CN" altLang="en-US"/>
                    </a:p>
                  </a:txBody>
                  <a:tcPr>
                    <a:solidFill>
                      <a:srgbClr val="972022"/>
                    </a:solidFill>
                  </a:tcPr>
                </a:tc>
                <a:tc>
                  <a:txBody>
                    <a:bodyPr/>
                    <a:p>
                      <a:pPr algn="ctr">
                        <a:buNone/>
                      </a:pPr>
                      <a:r>
                        <a:rPr lang="zh-CN" altLang="en-US"/>
                        <a:t>说明</a:t>
                      </a:r>
                      <a:endParaRPr lang="zh-CN" altLang="en-US"/>
                    </a:p>
                  </a:txBody>
                  <a:tcPr>
                    <a:solidFill>
                      <a:srgbClr val="972022"/>
                    </a:solidFill>
                  </a:tcPr>
                </a:tc>
              </a:tr>
              <a:tr h="1353185">
                <a:tc>
                  <a:txBody>
                    <a:bodyPr/>
                    <a:p>
                      <a:pPr algn="ctr">
                        <a:buNone/>
                      </a:pPr>
                      <a:r>
                        <a:rPr lang="zh-CN" altLang="en-US"/>
                        <a:t>时序回归</a:t>
                      </a:r>
                      <a:endParaRPr lang="zh-CN" altLang="en-US"/>
                    </a:p>
                  </a:txBody>
                  <a:tcPr>
                    <a:solidFill>
                      <a:srgbClr val="DF7C66"/>
                    </a:solidFill>
                  </a:tcPr>
                </a:tc>
                <a:tc>
                  <a:txBody>
                    <a:bodyPr/>
                    <a:p>
                      <a:pPr algn="ctr">
                        <a:buNone/>
                      </a:pPr>
                      <a:r>
                        <a:rPr lang="en-US" altLang="zh-CN"/>
                        <a:t>1</a:t>
                      </a:r>
                      <a:r>
                        <a:rPr lang="zh-CN" altLang="en-US"/>
                        <a:t>）</a:t>
                      </a:r>
                      <a:r>
                        <a:rPr lang="zh-CN" altLang="en-US"/>
                        <a:t>排序法获得</a:t>
                      </a:r>
                      <a:endParaRPr lang="zh-CN" altLang="en-US"/>
                    </a:p>
                  </a:txBody>
                  <a:tcPr>
                    <a:solidFill>
                      <a:srgbClr val="DF7C66"/>
                    </a:solidFill>
                  </a:tcPr>
                </a:tc>
                <a:tc>
                  <a:txBody>
                    <a:bodyPr/>
                    <a:p>
                      <a:pPr algn="ctr">
                        <a:buNone/>
                      </a:pPr>
                      <a:r>
                        <a:rPr lang="en-US" altLang="zh-CN"/>
                        <a:t>2</a:t>
                      </a:r>
                      <a:r>
                        <a:rPr lang="zh-CN" altLang="en-US"/>
                        <a:t>）</a:t>
                      </a:r>
                      <a:r>
                        <a:rPr lang="en-US" altLang="zh-CN"/>
                        <a:t>R_it</a:t>
                      </a:r>
                      <a:r>
                        <a:rPr lang="zh-CN" altLang="en-US"/>
                        <a:t>与</a:t>
                      </a:r>
                      <a:r>
                        <a:rPr lang="en-US" altLang="zh-CN"/>
                        <a:t>factor return</a:t>
                      </a:r>
                      <a:r>
                        <a:rPr lang="zh-CN" altLang="en-US"/>
                        <a:t>时序上做回归获得</a:t>
                      </a:r>
                      <a:endParaRPr lang="zh-CN" altLang="en-US"/>
                    </a:p>
                  </a:txBody>
                  <a:tcPr>
                    <a:solidFill>
                      <a:srgbClr val="DF7C66"/>
                    </a:solidFill>
                  </a:tcPr>
                </a:tc>
                <a:tc>
                  <a:txBody>
                    <a:bodyPr/>
                    <a:p>
                      <a:pPr algn="ctr">
                        <a:buNone/>
                      </a:pPr>
                      <a:r>
                        <a:rPr lang="en-US" altLang="zh-CN"/>
                        <a:t>3</a:t>
                      </a:r>
                      <a:r>
                        <a:rPr lang="zh-CN" altLang="en-US"/>
                        <a:t>）</a:t>
                      </a:r>
                      <a:r>
                        <a:rPr lang="en-US" altLang="zh-CN"/>
                        <a:t>T</a:t>
                      </a:r>
                      <a:r>
                        <a:rPr lang="zh-CN" altLang="en-US"/>
                        <a:t>期</a:t>
                      </a:r>
                      <a:r>
                        <a:rPr lang="en-US" altLang="zh-CN"/>
                        <a:t>R_it</a:t>
                      </a:r>
                      <a:r>
                        <a:rPr lang="zh-CN" altLang="en-US"/>
                        <a:t>取均值</a:t>
                      </a:r>
                      <a:endParaRPr lang="zh-CN" altLang="en-US"/>
                    </a:p>
                  </a:txBody>
                  <a:tcPr>
                    <a:solidFill>
                      <a:srgbClr val="DF7C66"/>
                    </a:solidFill>
                  </a:tcPr>
                </a:tc>
                <a:tc>
                  <a:txBody>
                    <a:bodyPr/>
                    <a:p>
                      <a:pPr algn="ctr">
                        <a:buNone/>
                      </a:pPr>
                      <a:r>
                        <a:rPr lang="en-US" altLang="zh-CN"/>
                        <a:t>4</a:t>
                      </a:r>
                      <a:r>
                        <a:rPr lang="zh-CN" altLang="en-US"/>
                        <a:t>）第一步中</a:t>
                      </a:r>
                      <a:r>
                        <a:rPr lang="en-US" altLang="zh-CN"/>
                        <a:t>T</a:t>
                      </a:r>
                      <a:r>
                        <a:rPr lang="zh-CN" altLang="en-US"/>
                        <a:t>期</a:t>
                      </a:r>
                      <a:r>
                        <a:rPr lang="en-US" altLang="zh-CN"/>
                        <a:t>factor return</a:t>
                      </a:r>
                      <a:r>
                        <a:rPr lang="zh-CN" altLang="en-US"/>
                        <a:t>取均值</a:t>
                      </a:r>
                      <a:endParaRPr lang="zh-CN" altLang="en-US"/>
                    </a:p>
                  </a:txBody>
                  <a:tcPr>
                    <a:solidFill>
                      <a:srgbClr val="DF7C66"/>
                    </a:solidFill>
                  </a:tcPr>
                </a:tc>
                <a:tc>
                  <a:txBody>
                    <a:bodyPr/>
                    <a:p>
                      <a:pPr algn="ctr">
                        <a:buNone/>
                      </a:pPr>
                      <a:r>
                        <a:rPr lang="en-US" altLang="zh-CN" sz="1800">
                          <a:sym typeface="+mn-ea"/>
                        </a:rPr>
                        <a:t>2</a:t>
                      </a:r>
                      <a:r>
                        <a:rPr lang="zh-CN" altLang="en-US" sz="1800">
                          <a:sym typeface="+mn-ea"/>
                        </a:rPr>
                        <a:t>）</a:t>
                      </a:r>
                      <a:r>
                        <a:rPr lang="en-US" altLang="zh-CN" sz="1800">
                          <a:sym typeface="+mn-ea"/>
                        </a:rPr>
                        <a:t>R_it</a:t>
                      </a:r>
                      <a:r>
                        <a:rPr lang="zh-CN" altLang="en-US" sz="1800">
                          <a:sym typeface="+mn-ea"/>
                        </a:rPr>
                        <a:t>与</a:t>
                      </a:r>
                      <a:r>
                        <a:rPr lang="en-US" altLang="zh-CN" sz="1800">
                          <a:sym typeface="+mn-ea"/>
                        </a:rPr>
                        <a:t>factor return</a:t>
                      </a:r>
                      <a:r>
                        <a:rPr lang="zh-CN" altLang="en-US" sz="1800">
                          <a:sym typeface="+mn-ea"/>
                        </a:rPr>
                        <a:t>时序上做回归获得</a:t>
                      </a:r>
                      <a:endParaRPr lang="zh-CN" altLang="en-US"/>
                    </a:p>
                  </a:txBody>
                  <a:tcPr>
                    <a:solidFill>
                      <a:srgbClr val="DF7C66"/>
                    </a:solidFill>
                  </a:tcPr>
                </a:tc>
                <a:tc>
                  <a:txBody>
                    <a:bodyPr/>
                    <a:p>
                      <a:pPr algn="ctr">
                        <a:buNone/>
                      </a:pPr>
                      <a:r>
                        <a:rPr lang="zh-CN" altLang="en-US"/>
                        <a:t>排序法只能用于风格因子，对于宏观因子不行</a:t>
                      </a:r>
                      <a:endParaRPr lang="zh-CN" altLang="en-US"/>
                    </a:p>
                  </a:txBody>
                  <a:tcPr>
                    <a:solidFill>
                      <a:srgbClr val="DF7C66"/>
                    </a:solidFill>
                  </a:tcPr>
                </a:tc>
              </a:tr>
              <a:tr h="1394460">
                <a:tc>
                  <a:txBody>
                    <a:bodyPr/>
                    <a:p>
                      <a:pPr algn="ctr">
                        <a:buNone/>
                      </a:pPr>
                      <a:r>
                        <a:rPr lang="zh-CN" altLang="en-US"/>
                        <a:t>截面回归</a:t>
                      </a:r>
                      <a:endParaRPr lang="zh-CN" altLang="en-US"/>
                    </a:p>
                  </a:txBody>
                  <a:tcPr>
                    <a:solidFill>
                      <a:srgbClr val="ECBFB6"/>
                    </a:solidFill>
                  </a:tcPr>
                </a:tc>
                <a:tc>
                  <a:txBody>
                    <a:bodyPr/>
                    <a:p>
                      <a:pPr algn="ctr">
                        <a:buNone/>
                      </a:pPr>
                      <a:r>
                        <a:rPr lang="en-US" altLang="zh-CN"/>
                        <a:t>3</a:t>
                      </a:r>
                      <a:r>
                        <a:rPr lang="zh-CN" altLang="en-US"/>
                        <a:t>）</a:t>
                      </a:r>
                      <a:r>
                        <a:rPr lang="en-US" altLang="zh-CN"/>
                        <a:t>E_T(R_it)</a:t>
                      </a:r>
                      <a:r>
                        <a:rPr lang="zh-CN" altLang="en-US"/>
                        <a:t>与</a:t>
                      </a:r>
                      <a:r>
                        <a:rPr lang="en-US" altLang="zh-CN"/>
                        <a:t>factor exposure</a:t>
                      </a:r>
                      <a:r>
                        <a:rPr lang="en-US" altLang="zh-CN" sz="1800">
                          <a:sym typeface="+mn-ea"/>
                        </a:rPr>
                        <a:t>(β_it)</a:t>
                      </a:r>
                      <a:r>
                        <a:rPr lang="zh-CN" altLang="en-US"/>
                        <a:t>截面上回归获得</a:t>
                      </a:r>
                      <a:r>
                        <a:rPr lang="en-US" altLang="zh-CN"/>
                        <a:t>factor return,</a:t>
                      </a:r>
                      <a:r>
                        <a:rPr lang="en-US" altLang="zh-CN" sz="1800">
                          <a:sym typeface="+mn-ea"/>
                        </a:rPr>
                        <a:t>α_i</a:t>
                      </a:r>
                      <a:r>
                        <a:rPr lang="zh-CN" altLang="en-US"/>
                        <a:t>的估计量（只有一次回归</a:t>
                      </a:r>
                      <a:r>
                        <a:rPr lang="zh-CN" altLang="en-US"/>
                        <a:t>）</a:t>
                      </a:r>
                      <a:endParaRPr lang="zh-CN" altLang="en-US"/>
                    </a:p>
                  </a:txBody>
                  <a:tcPr>
                    <a:solidFill>
                      <a:srgbClr val="ECBFB6"/>
                    </a:solidFill>
                  </a:tcPr>
                </a:tc>
                <a:tc>
                  <a:txBody>
                    <a:bodyPr/>
                    <a:p>
                      <a:pPr algn="ctr">
                        <a:buNone/>
                      </a:pPr>
                      <a:r>
                        <a:rPr lang="en-US" altLang="zh-CN"/>
                        <a:t>1</a:t>
                      </a:r>
                      <a:r>
                        <a:rPr lang="zh-CN" altLang="en-US"/>
                        <a:t>）</a:t>
                      </a:r>
                      <a:r>
                        <a:rPr lang="en-US" altLang="zh-CN"/>
                        <a:t>R_it</a:t>
                      </a:r>
                      <a:r>
                        <a:rPr lang="zh-CN" altLang="en-US"/>
                        <a:t>与因子的取值时序上做回归获得</a:t>
                      </a:r>
                      <a:endParaRPr lang="zh-CN" altLang="en-US"/>
                    </a:p>
                  </a:txBody>
                  <a:tcPr>
                    <a:solidFill>
                      <a:srgbClr val="ECBFB6"/>
                    </a:solidFill>
                  </a:tcPr>
                </a:tc>
                <a:tc>
                  <a:txBody>
                    <a:bodyPr/>
                    <a:p>
                      <a:pPr algn="ctr">
                        <a:buNone/>
                      </a:pPr>
                      <a:r>
                        <a:rPr lang="en-US" altLang="zh-CN" sz="1800">
                          <a:sym typeface="+mn-ea"/>
                        </a:rPr>
                        <a:t>2</a:t>
                      </a:r>
                      <a:r>
                        <a:rPr lang="zh-CN" altLang="en-US" sz="1800">
                          <a:sym typeface="+mn-ea"/>
                        </a:rPr>
                        <a:t>）</a:t>
                      </a:r>
                      <a:r>
                        <a:rPr lang="en-US" altLang="zh-CN" sz="1800">
                          <a:sym typeface="+mn-ea"/>
                        </a:rPr>
                        <a:t>T</a:t>
                      </a:r>
                      <a:r>
                        <a:rPr lang="zh-CN" altLang="en-US" sz="1800">
                          <a:sym typeface="+mn-ea"/>
                        </a:rPr>
                        <a:t>期</a:t>
                      </a:r>
                      <a:r>
                        <a:rPr lang="en-US" altLang="zh-CN" sz="1800">
                          <a:sym typeface="+mn-ea"/>
                        </a:rPr>
                        <a:t>R_it</a:t>
                      </a:r>
                      <a:r>
                        <a:rPr lang="zh-CN" altLang="en-US" sz="1800">
                          <a:sym typeface="+mn-ea"/>
                        </a:rPr>
                        <a:t>取均值</a:t>
                      </a:r>
                      <a:endParaRPr lang="zh-CN" altLang="en-US" sz="1800"/>
                    </a:p>
                    <a:p>
                      <a:pPr algn="ctr">
                        <a:buNone/>
                      </a:pPr>
                      <a:endParaRPr lang="zh-CN" altLang="en-US"/>
                    </a:p>
                  </a:txBody>
                  <a:tcPr>
                    <a:solidFill>
                      <a:srgbClr val="ECBFB6"/>
                    </a:solidFill>
                  </a:tcPr>
                </a:tc>
                <a:tc>
                  <a:txBody>
                    <a:bodyPr/>
                    <a:p>
                      <a:pPr algn="ctr">
                        <a:buNone/>
                      </a:pPr>
                      <a:r>
                        <a:rPr lang="en-US" altLang="zh-CN"/>
                        <a:t>4</a:t>
                      </a:r>
                      <a:r>
                        <a:rPr lang="zh-CN" altLang="en-US"/>
                        <a:t>）第三步的</a:t>
                      </a:r>
                      <a:r>
                        <a:rPr lang="en-US" altLang="zh-CN"/>
                        <a:t>factor return</a:t>
                      </a:r>
                      <a:r>
                        <a:rPr lang="zh-CN" altLang="en-US"/>
                        <a:t>估计量</a:t>
                      </a:r>
                      <a:endParaRPr lang="zh-CN" altLang="en-US"/>
                    </a:p>
                  </a:txBody>
                  <a:tcPr>
                    <a:solidFill>
                      <a:srgbClr val="ECBFB6"/>
                    </a:solidFill>
                  </a:tcPr>
                </a:tc>
                <a:tc>
                  <a:txBody>
                    <a:bodyPr/>
                    <a:p>
                      <a:pPr algn="ctr">
                        <a:buNone/>
                      </a:pPr>
                      <a:r>
                        <a:rPr lang="en-US" altLang="zh-CN" sz="1800">
                          <a:sym typeface="+mn-ea"/>
                        </a:rPr>
                        <a:t>4</a:t>
                      </a:r>
                      <a:r>
                        <a:rPr lang="zh-CN" altLang="en-US" sz="1800">
                          <a:sym typeface="+mn-ea"/>
                        </a:rPr>
                        <a:t>）第三步的</a:t>
                      </a:r>
                      <a:r>
                        <a:rPr lang="en-US" altLang="zh-CN" sz="1800">
                          <a:sym typeface="+mn-ea"/>
                        </a:rPr>
                        <a:t>α_i</a:t>
                      </a:r>
                      <a:r>
                        <a:rPr lang="zh-CN" altLang="en-US" sz="1800">
                          <a:sym typeface="+mn-ea"/>
                        </a:rPr>
                        <a:t>估计量</a:t>
                      </a:r>
                      <a:endParaRPr lang="zh-CN" altLang="en-US" sz="1800"/>
                    </a:p>
                    <a:p>
                      <a:pPr algn="ctr">
                        <a:buNone/>
                      </a:pPr>
                      <a:endParaRPr lang="zh-CN" altLang="en-US"/>
                    </a:p>
                  </a:txBody>
                  <a:tcPr>
                    <a:solidFill>
                      <a:srgbClr val="ECBFB6"/>
                    </a:solidFill>
                  </a:tcPr>
                </a:tc>
                <a:tc>
                  <a:txBody>
                    <a:bodyPr/>
                    <a:p>
                      <a:pPr algn="ctr">
                        <a:buNone/>
                      </a:pPr>
                      <a:r>
                        <a:rPr lang="zh-CN" altLang="en-US"/>
                        <a:t>可以用在宏观因子（</a:t>
                      </a:r>
                      <a:r>
                        <a:rPr lang="en-US" altLang="zh-CN"/>
                        <a:t>GDP</a:t>
                      </a:r>
                      <a:r>
                        <a:rPr lang="zh-CN" altLang="en-US"/>
                        <a:t>、利率）上获得因子暴露，</a:t>
                      </a:r>
                      <a:endParaRPr lang="zh-CN" altLang="en-US"/>
                    </a:p>
                    <a:p>
                      <a:pPr algn="ctr">
                        <a:buNone/>
                      </a:pPr>
                      <a:r>
                        <a:rPr lang="zh-CN" altLang="en-US"/>
                        <a:t>先均值、再</a:t>
                      </a:r>
                      <a:r>
                        <a:rPr lang="zh-CN" altLang="en-US"/>
                        <a:t>回归</a:t>
                      </a:r>
                      <a:endParaRPr lang="zh-CN" altLang="en-US"/>
                    </a:p>
                  </a:txBody>
                  <a:tcPr>
                    <a:solidFill>
                      <a:srgbClr val="ECBFB6"/>
                    </a:solidFill>
                  </a:tcPr>
                </a:tc>
              </a:tr>
              <a:tr h="1684020">
                <a:tc>
                  <a:txBody>
                    <a:bodyPr/>
                    <a:p>
                      <a:pPr algn="ctr">
                        <a:buNone/>
                      </a:pPr>
                      <a:r>
                        <a:rPr lang="en-US" altLang="zh-CN"/>
                        <a:t>F-M</a:t>
                      </a:r>
                      <a:r>
                        <a:rPr lang="zh-CN" altLang="en-US"/>
                        <a:t>回归</a:t>
                      </a:r>
                      <a:endParaRPr lang="zh-CN" altLang="en-US"/>
                    </a:p>
                  </a:txBody>
                  <a:tcPr>
                    <a:solidFill>
                      <a:srgbClr val="DF7C66"/>
                    </a:solidFill>
                  </a:tcPr>
                </a:tc>
                <a:tc>
                  <a:txBody>
                    <a:bodyPr/>
                    <a:p>
                      <a:pPr algn="ctr">
                        <a:buNone/>
                      </a:pPr>
                      <a:r>
                        <a:rPr lang="en-US" altLang="zh-CN"/>
                        <a:t>2</a:t>
                      </a:r>
                      <a:r>
                        <a:rPr lang="zh-CN" altLang="en-US"/>
                        <a:t>）每一期的</a:t>
                      </a:r>
                      <a:r>
                        <a:rPr lang="en-US" altLang="zh-CN"/>
                        <a:t>R_it</a:t>
                      </a:r>
                      <a:r>
                        <a:rPr lang="zh-CN" altLang="en-US"/>
                        <a:t>与</a:t>
                      </a:r>
                      <a:r>
                        <a:rPr lang="en-US" altLang="zh-CN"/>
                        <a:t>factor exposure</a:t>
                      </a:r>
                      <a:r>
                        <a:rPr lang="en-US" altLang="zh-CN" sz="1800">
                          <a:sym typeface="+mn-ea"/>
                        </a:rPr>
                        <a:t>(β_it)</a:t>
                      </a:r>
                      <a:r>
                        <a:rPr lang="zh-CN" altLang="en-US"/>
                        <a:t>截面上回归得到</a:t>
                      </a:r>
                      <a:r>
                        <a:rPr lang="en-US" altLang="zh-CN"/>
                        <a:t>factor return(λ_it),</a:t>
                      </a:r>
                      <a:r>
                        <a:rPr lang="en-US" altLang="zh-CN" sz="1800">
                          <a:sym typeface="+mn-ea"/>
                        </a:rPr>
                        <a:t>α_i</a:t>
                      </a:r>
                      <a:r>
                        <a:rPr lang="zh-CN" altLang="en-US"/>
                        <a:t>（做</a:t>
                      </a:r>
                      <a:r>
                        <a:rPr lang="en-US" altLang="zh-CN"/>
                        <a:t>T</a:t>
                      </a:r>
                      <a:r>
                        <a:rPr lang="zh-CN" altLang="en-US"/>
                        <a:t>次</a:t>
                      </a:r>
                      <a:r>
                        <a:rPr lang="zh-CN" altLang="en-US"/>
                        <a:t>回归</a:t>
                      </a:r>
                      <a:r>
                        <a:rPr lang="zh-CN" altLang="en-US"/>
                        <a:t>）</a:t>
                      </a:r>
                      <a:endParaRPr lang="zh-CN" altLang="en-US"/>
                    </a:p>
                  </a:txBody>
                  <a:tcPr>
                    <a:solidFill>
                      <a:srgbClr val="DF7C66"/>
                    </a:solidFill>
                  </a:tcPr>
                </a:tc>
                <a:tc>
                  <a:txBody>
                    <a:bodyPr/>
                    <a:p>
                      <a:pPr algn="ctr">
                        <a:buNone/>
                      </a:pPr>
                      <a:r>
                        <a:rPr lang="en-US" altLang="zh-CN" sz="1800">
                          <a:sym typeface="+mn-ea"/>
                        </a:rPr>
                        <a:t>1</a:t>
                      </a:r>
                      <a:r>
                        <a:rPr lang="zh-CN" altLang="en-US" sz="1800">
                          <a:sym typeface="+mn-ea"/>
                        </a:rPr>
                        <a:t>）</a:t>
                      </a:r>
                      <a:r>
                        <a:rPr lang="en-US" altLang="zh-CN" sz="1800">
                          <a:sym typeface="+mn-ea"/>
                        </a:rPr>
                        <a:t>R_it</a:t>
                      </a:r>
                      <a:r>
                        <a:rPr lang="zh-CN" altLang="en-US" sz="1800">
                          <a:sym typeface="+mn-ea"/>
                        </a:rPr>
                        <a:t>与因子的取值时序上做回归获得</a:t>
                      </a:r>
                      <a:endParaRPr lang="zh-CN" altLang="en-US" sz="1800"/>
                    </a:p>
                    <a:p>
                      <a:pPr algn="ctr">
                        <a:buNone/>
                      </a:pPr>
                      <a:endParaRPr lang="zh-CN" altLang="en-US"/>
                    </a:p>
                  </a:txBody>
                  <a:tcPr>
                    <a:solidFill>
                      <a:srgbClr val="DF7C66"/>
                    </a:solidFill>
                  </a:tcPr>
                </a:tc>
                <a:tc>
                  <a:txBody>
                    <a:bodyPr/>
                    <a:p>
                      <a:pPr algn="ctr">
                        <a:buNone/>
                      </a:pPr>
                      <a:endParaRPr lang="zh-CN" altLang="en-US"/>
                    </a:p>
                  </a:txBody>
                  <a:tcPr>
                    <a:solidFill>
                      <a:srgbClr val="DF7C66"/>
                    </a:solidFill>
                  </a:tcPr>
                </a:tc>
                <a:tc>
                  <a:txBody>
                    <a:bodyPr/>
                    <a:p>
                      <a:pPr algn="ctr">
                        <a:buNone/>
                      </a:pPr>
                      <a:r>
                        <a:rPr lang="en-US" altLang="zh-CN"/>
                        <a:t>3</a:t>
                      </a:r>
                      <a:r>
                        <a:rPr lang="zh-CN" altLang="en-US"/>
                        <a:t>）</a:t>
                      </a:r>
                      <a:r>
                        <a:rPr lang="zh-CN" altLang="en-US"/>
                        <a:t>第二步中</a:t>
                      </a:r>
                      <a:r>
                        <a:rPr lang="en-US" altLang="zh-CN"/>
                        <a:t>T</a:t>
                      </a:r>
                      <a:r>
                        <a:rPr lang="zh-CN" altLang="en-US"/>
                        <a:t>期</a:t>
                      </a:r>
                      <a:r>
                        <a:rPr lang="en-US" altLang="zh-CN"/>
                        <a:t>factor return</a:t>
                      </a:r>
                      <a:r>
                        <a:rPr lang="zh-CN" altLang="en-US"/>
                        <a:t>取均值</a:t>
                      </a:r>
                      <a:endParaRPr lang="zh-CN" altLang="en-US"/>
                    </a:p>
                  </a:txBody>
                  <a:tcPr>
                    <a:solidFill>
                      <a:srgbClr val="DF7C66"/>
                    </a:solidFill>
                  </a:tcPr>
                </a:tc>
                <a:tc>
                  <a:txBody>
                    <a:bodyPr/>
                    <a:p>
                      <a:pPr algn="ctr">
                        <a:buNone/>
                      </a:pPr>
                      <a:r>
                        <a:rPr lang="en-US" altLang="zh-CN" sz="1800">
                          <a:sym typeface="+mn-ea"/>
                        </a:rPr>
                        <a:t>3</a:t>
                      </a:r>
                      <a:r>
                        <a:rPr lang="zh-CN" altLang="en-US" sz="1800">
                          <a:sym typeface="+mn-ea"/>
                        </a:rPr>
                        <a:t>）</a:t>
                      </a:r>
                      <a:r>
                        <a:rPr lang="zh-CN" altLang="en-US" sz="1800">
                          <a:sym typeface="+mn-ea"/>
                        </a:rPr>
                        <a:t>第二步中</a:t>
                      </a:r>
                      <a:r>
                        <a:rPr lang="en-US" altLang="zh-CN" sz="1800">
                          <a:sym typeface="+mn-ea"/>
                        </a:rPr>
                        <a:t>T</a:t>
                      </a:r>
                      <a:r>
                        <a:rPr lang="zh-CN" altLang="en-US" sz="1800">
                          <a:sym typeface="+mn-ea"/>
                        </a:rPr>
                        <a:t>期</a:t>
                      </a:r>
                      <a:r>
                        <a:rPr lang="en-US" altLang="zh-CN" sz="1800">
                          <a:sym typeface="+mn-ea"/>
                        </a:rPr>
                        <a:t>α_i</a:t>
                      </a:r>
                      <a:r>
                        <a:rPr lang="zh-CN" altLang="en-US" sz="1800">
                          <a:sym typeface="+mn-ea"/>
                        </a:rPr>
                        <a:t>取均值</a:t>
                      </a:r>
                      <a:endParaRPr lang="zh-CN" altLang="en-US" sz="1800"/>
                    </a:p>
                    <a:p>
                      <a:pPr algn="ctr">
                        <a:buNone/>
                      </a:pPr>
                      <a:endParaRPr lang="zh-CN" altLang="en-US"/>
                    </a:p>
                  </a:txBody>
                  <a:tcPr>
                    <a:solidFill>
                      <a:srgbClr val="DF7C66"/>
                    </a:solidFill>
                  </a:tcPr>
                </a:tc>
                <a:tc>
                  <a:txBody>
                    <a:bodyPr/>
                    <a:p>
                      <a:pPr algn="ctr">
                        <a:buNone/>
                      </a:pPr>
                      <a:r>
                        <a:rPr lang="zh-CN" altLang="en-US"/>
                        <a:t>先回归、再均值</a:t>
                      </a:r>
                      <a:endParaRPr lang="zh-CN" altLang="en-US"/>
                    </a:p>
                  </a:txBody>
                  <a:tcPr>
                    <a:solidFill>
                      <a:srgbClr val="DF7C66"/>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337196" y="2083687"/>
            <a:ext cx="4453984" cy="398780"/>
          </a:xfrm>
          <a:prstGeom prst="rect">
            <a:avLst/>
          </a:prstGeom>
          <a:noFill/>
        </p:spPr>
        <p:txBody>
          <a:bodyPr wrap="square" rtlCol="0">
            <a:spAutoFit/>
          </a:bodyPr>
          <a:lstStyle/>
          <a:p>
            <a:pPr algn="l">
              <a:buClrTx/>
              <a:buSzTx/>
              <a:buFontTx/>
            </a:pPr>
            <a:r>
              <a:rPr lang="zh-CN" altLang="en-US" sz="2000" dirty="0">
                <a:solidFill>
                  <a:schemeClr val="bg1">
                    <a:lumMod val="65000"/>
                  </a:schemeClr>
                </a:solidFill>
                <a:latin typeface="微软雅黑" panose="020B0503020204020204" pitchFamily="34" charset="-122"/>
                <a:ea typeface="微软雅黑" panose="020B0503020204020204" pitchFamily="34" charset="-122"/>
              </a:rPr>
              <a:t>多因子模型理论介绍</a:t>
            </a:r>
            <a:endParaRPr lang="zh-CN" altLang="en-US" sz="20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4337196" y="3019084"/>
            <a:ext cx="4453984" cy="706755"/>
          </a:xfrm>
          <a:prstGeom prst="rect">
            <a:avLst/>
          </a:prstGeom>
          <a:noFill/>
        </p:spPr>
        <p:txBody>
          <a:bodyPr wrap="square" rtlCol="0">
            <a:spAutoFit/>
          </a:bodyPr>
          <a:lstStyle/>
          <a:p>
            <a:pPr algn="l">
              <a:buClrTx/>
              <a:buSzTx/>
              <a:buFontTx/>
            </a:pPr>
            <a:r>
              <a:rPr lang="zh-CN" altLang="en-US" sz="2000" dirty="0">
                <a:solidFill>
                  <a:srgbClr val="9C0308"/>
                </a:solidFill>
                <a:latin typeface="微软雅黑" panose="020B0503020204020204" pitchFamily="34" charset="-122"/>
                <a:ea typeface="微软雅黑" panose="020B0503020204020204" pitchFamily="34" charset="-122"/>
                <a:sym typeface="+mn-ea"/>
              </a:rPr>
              <a:t>因子有效性评价</a:t>
            </a:r>
            <a:endParaRPr lang="zh-CN" altLang="en-US" sz="2000" dirty="0">
              <a:solidFill>
                <a:srgbClr val="9C0308"/>
              </a:solidFill>
              <a:latin typeface="微软雅黑" panose="020B0503020204020204" pitchFamily="34" charset="-122"/>
              <a:ea typeface="微软雅黑" panose="020B0503020204020204" pitchFamily="34" charset="-122"/>
            </a:endParaRPr>
          </a:p>
          <a:p>
            <a:pPr algn="l">
              <a:buClrTx/>
              <a:buSzTx/>
              <a:buFontTx/>
            </a:pPr>
            <a:endParaRPr lang="zh-CN" altLang="en-US" sz="20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337196" y="4039545"/>
            <a:ext cx="4375830" cy="398780"/>
          </a:xfrm>
          <a:prstGeom prst="rect">
            <a:avLst/>
          </a:prstGeom>
          <a:noFill/>
        </p:spPr>
        <p:txBody>
          <a:bodyPr wrap="square" rtlCol="0">
            <a:spAutoFit/>
          </a:bodyPr>
          <a:lstStyle/>
          <a:p>
            <a:pPr algn="l">
              <a:buClrTx/>
              <a:buSzTx/>
              <a:buFontTx/>
            </a:pPr>
            <a:r>
              <a:rPr lang="zh-CN" altLang="en-US" sz="2000" dirty="0">
                <a:solidFill>
                  <a:schemeClr val="bg1">
                    <a:lumMod val="65000"/>
                  </a:schemeClr>
                </a:solidFill>
                <a:latin typeface="微软雅黑" panose="020B0503020204020204" pitchFamily="34" charset="-122"/>
                <a:ea typeface="微软雅黑" panose="020B0503020204020204" pitchFamily="34" charset="-122"/>
                <a:sym typeface="+mn-ea"/>
              </a:rPr>
              <a:t>单因子介绍</a:t>
            </a:r>
            <a:endParaRPr lang="zh-CN" altLang="en-US" sz="2000" dirty="0">
              <a:solidFill>
                <a:srgbClr val="9C0308"/>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4337196" y="5017474"/>
            <a:ext cx="4721270" cy="398780"/>
          </a:xfrm>
          <a:prstGeom prst="rect">
            <a:avLst/>
          </a:prstGeom>
          <a:noFill/>
        </p:spPr>
        <p:txBody>
          <a:bodyPr wrap="square" rtlCol="0">
            <a:spAutoFit/>
          </a:bodyPr>
          <a:lstStyle/>
          <a:p>
            <a:r>
              <a:rPr lang="zh-CN" altLang="en-US" sz="2000" dirty="0">
                <a:solidFill>
                  <a:schemeClr val="bg1">
                    <a:lumMod val="65000"/>
                  </a:schemeClr>
                </a:solidFill>
                <a:latin typeface="微软雅黑" panose="020B0503020204020204" pitchFamily="34" charset="-122"/>
                <a:ea typeface="微软雅黑" panose="020B0503020204020204" pitchFamily="34" charset="-122"/>
              </a:rPr>
              <a:t>单因子回测</a:t>
            </a:r>
            <a:endParaRPr lang="zh-CN" altLang="en-US" sz="20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 name="标题 3"/>
          <p:cNvSpPr>
            <a:spLocks noGrp="1"/>
          </p:cNvSpPr>
          <p:nvPr>
            <p:ph type="title"/>
          </p:nvPr>
        </p:nvSpPr>
        <p:spPr/>
        <p:txBody>
          <a:bodyPr/>
          <a:lstStyle/>
          <a:p>
            <a:r>
              <a:rPr lang="zh-CN" altLang="en-US" dirty="0"/>
              <a:t>多因子模型</a:t>
            </a:r>
            <a:r>
              <a:rPr lang="en-US" altLang="zh-CN" dirty="0"/>
              <a:t>I</a:t>
            </a:r>
            <a:endParaRPr lang="zh-CN" altLang="en-US" dirty="0"/>
          </a:p>
        </p:txBody>
      </p:sp>
      <p:sp>
        <p:nvSpPr>
          <p:cNvPr id="13" name="灯片编号占位符 3"/>
          <p:cNvSpPr>
            <a:spLocks noGrp="1"/>
          </p:cNvSpPr>
          <p:nvPr>
            <p:ph type="sldNum" sz="quarter" idx="12"/>
          </p:nvPr>
        </p:nvSpPr>
        <p:spPr/>
        <p:txBody>
          <a:bodyPr/>
          <a:lstStyle/>
          <a:p>
            <a:fld id="{1827CD8D-0C45-4313-8514-3276C2338651}" type="slidenum">
              <a:rPr lang="zh-CN" altLang="en-US" smtClean="0"/>
            </a:fld>
            <a:endParaRPr lang="zh-CN" altLang="en-US" dirty="0"/>
          </a:p>
        </p:txBody>
      </p:sp>
      <p:sp>
        <p:nvSpPr>
          <p:cNvPr id="2" name="矩形 1"/>
          <p:cNvSpPr/>
          <p:nvPr/>
        </p:nvSpPr>
        <p:spPr>
          <a:xfrm>
            <a:off x="2372995" y="4848225"/>
            <a:ext cx="7332980" cy="116649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8261" y="-16162"/>
            <a:ext cx="10338100" cy="1072212"/>
          </a:xfrm>
        </p:spPr>
        <p:txBody>
          <a:bodyPr/>
          <a:lstStyle/>
          <a:p>
            <a:r>
              <a:rPr lang="zh-CN" altLang="en-US" b="1" dirty="0"/>
              <a:t>因子有效性评价</a:t>
            </a:r>
            <a:endParaRPr lang="zh-CN" altLang="en-US" b="1" dirty="0"/>
          </a:p>
        </p:txBody>
      </p:sp>
      <p:sp>
        <p:nvSpPr>
          <p:cNvPr id="3" name="灯片编号占位符 2"/>
          <p:cNvSpPr>
            <a:spLocks noGrp="1"/>
          </p:cNvSpPr>
          <p:nvPr>
            <p:ph type="sldNum" sz="quarter" idx="12"/>
          </p:nvPr>
        </p:nvSpPr>
        <p:spPr/>
        <p:txBody>
          <a:bodyPr/>
          <a:lstStyle/>
          <a:p>
            <a:fld id="{1827CD8D-0C45-4313-8514-3276C2338651}" type="slidenum">
              <a:rPr lang="zh-CN" altLang="en-US" smtClean="0"/>
            </a:fld>
            <a:endParaRPr lang="zh-CN" altLang="en-US" dirty="0"/>
          </a:p>
        </p:txBody>
      </p:sp>
      <p:sp>
        <p:nvSpPr>
          <p:cNvPr id="5" name="矩形: 圆角 7"/>
          <p:cNvSpPr/>
          <p:nvPr/>
        </p:nvSpPr>
        <p:spPr>
          <a:xfrm>
            <a:off x="3912298" y="1823787"/>
            <a:ext cx="546410" cy="512957"/>
          </a:xfrm>
          <a:prstGeom prst="roundRect">
            <a:avLst/>
          </a:prstGeom>
          <a:solidFill>
            <a:srgbClr val="9C030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微软雅黑" panose="020B0503020204020204" pitchFamily="34" charset="-122"/>
                <a:ea typeface="微软雅黑" panose="020B0503020204020204" pitchFamily="34" charset="-122"/>
              </a:rPr>
              <a:t>1</a:t>
            </a:r>
            <a:endParaRPr lang="zh-CN" altLang="en-US" sz="2000" dirty="0">
              <a:solidFill>
                <a:schemeClr val="bg1"/>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4603673" y="2336744"/>
            <a:ext cx="3624146" cy="0"/>
          </a:xfrm>
          <a:prstGeom prst="line">
            <a:avLst/>
          </a:prstGeom>
          <a:ln w="12700"/>
          <a:effectLst/>
        </p:spPr>
        <p:style>
          <a:lnRef idx="1">
            <a:schemeClr val="dk1"/>
          </a:lnRef>
          <a:fillRef idx="0">
            <a:schemeClr val="dk1"/>
          </a:fillRef>
          <a:effectRef idx="0">
            <a:schemeClr val="dk1"/>
          </a:effectRef>
          <a:fontRef idx="minor">
            <a:schemeClr val="tx1"/>
          </a:fontRef>
        </p:style>
      </p:cxnSp>
      <p:sp>
        <p:nvSpPr>
          <p:cNvPr id="7" name="矩形: 圆角 18"/>
          <p:cNvSpPr/>
          <p:nvPr/>
        </p:nvSpPr>
        <p:spPr>
          <a:xfrm>
            <a:off x="3912299" y="2710506"/>
            <a:ext cx="546410" cy="512957"/>
          </a:xfrm>
          <a:prstGeom prst="roundRect">
            <a:avLst/>
          </a:prstGeom>
          <a:solidFill>
            <a:srgbClr val="9C030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微软雅黑" panose="020B0503020204020204" pitchFamily="34" charset="-122"/>
                <a:ea typeface="微软雅黑" panose="020B0503020204020204" pitchFamily="34" charset="-122"/>
              </a:rPr>
              <a:t>2</a:t>
            </a:r>
            <a:endParaRPr lang="zh-CN" altLang="en-US" sz="2000" dirty="0">
              <a:solidFill>
                <a:schemeClr val="bg1"/>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4603674" y="3223463"/>
            <a:ext cx="3624146" cy="0"/>
          </a:xfrm>
          <a:prstGeom prst="line">
            <a:avLst/>
          </a:prstGeom>
          <a:ln w="12700"/>
          <a:effectLst/>
        </p:spPr>
        <p:style>
          <a:lnRef idx="1">
            <a:schemeClr val="dk1"/>
          </a:lnRef>
          <a:fillRef idx="0">
            <a:schemeClr val="dk1"/>
          </a:fillRef>
          <a:effectRef idx="0">
            <a:schemeClr val="dk1"/>
          </a:effectRef>
          <a:fontRef idx="minor">
            <a:schemeClr val="tx1"/>
          </a:fontRef>
        </p:style>
      </p:cxnSp>
      <p:sp>
        <p:nvSpPr>
          <p:cNvPr id="9" name="矩形: 圆角 20"/>
          <p:cNvSpPr/>
          <p:nvPr/>
        </p:nvSpPr>
        <p:spPr>
          <a:xfrm>
            <a:off x="3912299" y="3667056"/>
            <a:ext cx="546410" cy="512957"/>
          </a:xfrm>
          <a:prstGeom prst="roundRect">
            <a:avLst/>
          </a:prstGeom>
          <a:solidFill>
            <a:srgbClr val="9C030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微软雅黑" panose="020B0503020204020204" pitchFamily="34" charset="-122"/>
                <a:ea typeface="微软雅黑" panose="020B0503020204020204" pitchFamily="34" charset="-122"/>
              </a:rPr>
              <a:t>3</a:t>
            </a:r>
            <a:endParaRPr lang="zh-CN" altLang="en-US" sz="2000" dirty="0">
              <a:solidFill>
                <a:schemeClr val="bg1"/>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4603674" y="4160743"/>
            <a:ext cx="3624146" cy="0"/>
          </a:xfrm>
          <a:prstGeom prst="line">
            <a:avLst/>
          </a:prstGeom>
          <a:ln w="12700"/>
          <a:effectLst/>
        </p:spPr>
        <p:style>
          <a:lnRef idx="1">
            <a:schemeClr val="dk1"/>
          </a:lnRef>
          <a:fillRef idx="0">
            <a:schemeClr val="dk1"/>
          </a:fillRef>
          <a:effectRef idx="0">
            <a:schemeClr val="dk1"/>
          </a:effectRef>
          <a:fontRef idx="minor">
            <a:schemeClr val="tx1"/>
          </a:fontRef>
        </p:style>
      </p:cxnSp>
      <p:sp>
        <p:nvSpPr>
          <p:cNvPr id="13" name="文本框 12"/>
          <p:cNvSpPr txBox="1"/>
          <p:nvPr/>
        </p:nvSpPr>
        <p:spPr>
          <a:xfrm>
            <a:off x="4532505" y="1855559"/>
            <a:ext cx="4453984" cy="400110"/>
          </a:xfrm>
          <a:prstGeom prst="rect">
            <a:avLst/>
          </a:prstGeom>
          <a:noFill/>
        </p:spPr>
        <p:txBody>
          <a:bodyPr wrap="square" rtlCol="0">
            <a:spAutoFit/>
          </a:bodyPr>
          <a:lstStyle/>
          <a:p>
            <a:r>
              <a:rPr lang="zh-CN" altLang="en-US" sz="2000" b="1" dirty="0">
                <a:solidFill>
                  <a:srgbClr val="9C0308"/>
                </a:solidFill>
                <a:latin typeface="微软雅黑" panose="020B0503020204020204" pitchFamily="34" charset="-122"/>
                <a:ea typeface="微软雅黑" panose="020B0503020204020204" pitchFamily="34" charset="-122"/>
              </a:rPr>
              <a:t>数据预处理</a:t>
            </a:r>
            <a:endParaRPr lang="zh-CN" altLang="en-US" sz="2000" b="1" dirty="0">
              <a:solidFill>
                <a:srgbClr val="9C0308"/>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4532505" y="2801436"/>
            <a:ext cx="4453984" cy="400110"/>
          </a:xfrm>
          <a:prstGeom prst="rect">
            <a:avLst/>
          </a:prstGeom>
          <a:noFill/>
        </p:spPr>
        <p:txBody>
          <a:bodyPr wrap="square" rtlCol="0">
            <a:spAutoFit/>
          </a:bodyPr>
          <a:lstStyle/>
          <a:p>
            <a:r>
              <a:rPr lang="zh-CN" altLang="en-US" sz="2000" b="1" dirty="0">
                <a:solidFill>
                  <a:srgbClr val="9C0308"/>
                </a:solidFill>
                <a:latin typeface="微软雅黑" panose="020B0503020204020204" pitchFamily="34" charset="-122"/>
                <a:ea typeface="微软雅黑" panose="020B0503020204020204" pitchFamily="34" charset="-122"/>
              </a:rPr>
              <a:t>单因子回归</a:t>
            </a:r>
            <a:endParaRPr lang="zh-CN" altLang="en-US" sz="2000" b="1" dirty="0">
              <a:solidFill>
                <a:srgbClr val="9C0308"/>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4532505" y="3742151"/>
            <a:ext cx="4453984" cy="400110"/>
          </a:xfrm>
          <a:prstGeom prst="rect">
            <a:avLst/>
          </a:prstGeom>
          <a:noFill/>
        </p:spPr>
        <p:txBody>
          <a:bodyPr wrap="square" rtlCol="0">
            <a:spAutoFit/>
          </a:bodyPr>
          <a:lstStyle/>
          <a:p>
            <a:r>
              <a:rPr lang="en-US" altLang="zh-CN" sz="2000" b="1" dirty="0">
                <a:solidFill>
                  <a:srgbClr val="9C0308"/>
                </a:solidFill>
                <a:latin typeface="微软雅黑" panose="020B0503020204020204" pitchFamily="34" charset="-122"/>
                <a:ea typeface="微软雅黑" panose="020B0503020204020204" pitchFamily="34" charset="-122"/>
              </a:rPr>
              <a:t>IC</a:t>
            </a:r>
            <a:r>
              <a:rPr lang="zh-CN" altLang="en-US" sz="2000" b="1" dirty="0">
                <a:solidFill>
                  <a:srgbClr val="9C0308"/>
                </a:solidFill>
                <a:latin typeface="微软雅黑" panose="020B0503020204020204" pitchFamily="34" charset="-122"/>
                <a:ea typeface="微软雅黑" panose="020B0503020204020204" pitchFamily="34" charset="-122"/>
              </a:rPr>
              <a:t>与</a:t>
            </a:r>
            <a:r>
              <a:rPr lang="en-US" altLang="zh-CN" sz="2000" b="1" dirty="0">
                <a:solidFill>
                  <a:srgbClr val="9C0308"/>
                </a:solidFill>
                <a:latin typeface="微软雅黑" panose="020B0503020204020204" pitchFamily="34" charset="-122"/>
                <a:ea typeface="微软雅黑" panose="020B0503020204020204" pitchFamily="34" charset="-122"/>
              </a:rPr>
              <a:t>ICIR</a:t>
            </a:r>
            <a:endParaRPr lang="zh-CN" altLang="en-US" sz="2000" b="1" dirty="0">
              <a:solidFill>
                <a:srgbClr val="9C0308"/>
              </a:solidFill>
              <a:latin typeface="微软雅黑" panose="020B0503020204020204" pitchFamily="34" charset="-122"/>
              <a:ea typeface="微软雅黑" panose="020B0503020204020204" pitchFamily="34" charset="-122"/>
            </a:endParaRPr>
          </a:p>
        </p:txBody>
      </p:sp>
      <p:sp>
        <p:nvSpPr>
          <p:cNvPr id="16" name="矩形: 圆角 7"/>
          <p:cNvSpPr/>
          <p:nvPr/>
        </p:nvSpPr>
        <p:spPr>
          <a:xfrm>
            <a:off x="3912298" y="4608921"/>
            <a:ext cx="546410" cy="512957"/>
          </a:xfrm>
          <a:prstGeom prst="roundRect">
            <a:avLst/>
          </a:prstGeom>
          <a:solidFill>
            <a:srgbClr val="9C030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微软雅黑" panose="020B0503020204020204" pitchFamily="34" charset="-122"/>
                <a:ea typeface="微软雅黑" panose="020B0503020204020204" pitchFamily="34" charset="-122"/>
              </a:rPr>
              <a:t>4</a:t>
            </a:r>
            <a:endParaRPr lang="zh-CN" altLang="en-US" sz="2000" dirty="0">
              <a:solidFill>
                <a:schemeClr val="bg1"/>
              </a:solidFill>
              <a:latin typeface="微软雅黑" panose="020B0503020204020204" pitchFamily="34" charset="-122"/>
              <a:ea typeface="微软雅黑" panose="020B0503020204020204" pitchFamily="34" charset="-122"/>
            </a:endParaRPr>
          </a:p>
        </p:txBody>
      </p:sp>
      <p:cxnSp>
        <p:nvCxnSpPr>
          <p:cNvPr id="17" name="直接连接符 16"/>
          <p:cNvCxnSpPr/>
          <p:nvPr/>
        </p:nvCxnSpPr>
        <p:spPr>
          <a:xfrm>
            <a:off x="4603673" y="5121878"/>
            <a:ext cx="3624146" cy="0"/>
          </a:xfrm>
          <a:prstGeom prst="line">
            <a:avLst/>
          </a:prstGeom>
          <a:ln w="12700"/>
          <a:effectLst/>
        </p:spPr>
        <p:style>
          <a:lnRef idx="1">
            <a:schemeClr val="dk1"/>
          </a:lnRef>
          <a:fillRef idx="0">
            <a:schemeClr val="dk1"/>
          </a:fillRef>
          <a:effectRef idx="0">
            <a:schemeClr val="dk1"/>
          </a:effectRef>
          <a:fontRef idx="minor">
            <a:schemeClr val="tx1"/>
          </a:fontRef>
        </p:style>
      </p:cxnSp>
      <p:sp>
        <p:nvSpPr>
          <p:cNvPr id="18" name="文本框 17"/>
          <p:cNvSpPr txBox="1"/>
          <p:nvPr/>
        </p:nvSpPr>
        <p:spPr>
          <a:xfrm>
            <a:off x="4532505" y="4640693"/>
            <a:ext cx="4453984" cy="400110"/>
          </a:xfrm>
          <a:prstGeom prst="rect">
            <a:avLst/>
          </a:prstGeom>
          <a:noFill/>
        </p:spPr>
        <p:txBody>
          <a:bodyPr wrap="square" rtlCol="0">
            <a:spAutoFit/>
          </a:bodyPr>
          <a:lstStyle/>
          <a:p>
            <a:r>
              <a:rPr lang="zh-CN" altLang="en-US" sz="2000" b="1" dirty="0">
                <a:solidFill>
                  <a:srgbClr val="9C0308"/>
                </a:solidFill>
                <a:latin typeface="微软雅黑" panose="020B0503020204020204" pitchFamily="34" charset="-122"/>
                <a:ea typeface="微软雅黑" panose="020B0503020204020204" pitchFamily="34" charset="-122"/>
              </a:rPr>
              <a:t>回测</a:t>
            </a:r>
            <a:endParaRPr lang="zh-CN" altLang="en-US" sz="2000" b="1" dirty="0">
              <a:solidFill>
                <a:srgbClr val="9C0308"/>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96240" y="1635760"/>
            <a:ext cx="11531600" cy="1014730"/>
          </a:xfrm>
          <a:prstGeom prst="rect">
            <a:avLst/>
          </a:prstGeom>
          <a:noFill/>
          <a:ln w="19050">
            <a:solidFill>
              <a:srgbClr val="972022"/>
            </a:solidFill>
            <a:prstDash val="sysDash"/>
          </a:ln>
        </p:spPr>
        <p:txBody>
          <a:bodyPr wrap="square" rtlCol="0">
            <a:spAutoFit/>
          </a:bodyPr>
          <a:lstStyle/>
          <a:p>
            <a:pPr marL="342900" indent="-342900">
              <a:buFont typeface="Arial" panose="020B0604020202020204" pitchFamily="34" charset="0"/>
              <a:buChar char="•"/>
            </a:pPr>
            <a:r>
              <a:rPr lang="zh-CN" altLang="zh-CN" sz="2000" dirty="0"/>
              <a:t>由于少数极端值会因子和收益率之间的相关关系估计造成严重干扰，而多因子模型本身是一个追求投资宽度的模型，所以在进行因子暴露标准化之前，我们需要对极端值进行处理。比较常见的去极值方法是</a:t>
            </a:r>
            <a:r>
              <a:rPr lang="en-US" altLang="zh-CN" sz="2000" dirty="0"/>
              <a:t>“</a:t>
            </a:r>
            <a:r>
              <a:rPr lang="zh-CN" altLang="zh-CN" sz="2000" dirty="0"/>
              <a:t>中位数去极值法</a:t>
            </a:r>
            <a:r>
              <a:rPr lang="en-US" altLang="zh-CN" sz="2000" dirty="0"/>
              <a:t>”</a:t>
            </a:r>
            <a:r>
              <a:rPr lang="zh-CN" altLang="en-US" sz="2000" dirty="0"/>
              <a:t>，在</a:t>
            </a:r>
            <a:r>
              <a:rPr lang="zh-CN" altLang="zh-CN" sz="2000" dirty="0"/>
              <a:t>数据去极值后的序列再进行标准化</a:t>
            </a:r>
            <a:r>
              <a:rPr lang="zh-CN" altLang="en-US" sz="2000" dirty="0"/>
              <a:t>。</a:t>
            </a:r>
            <a:endParaRPr lang="zh-CN" altLang="en-US" sz="2000" dirty="0"/>
          </a:p>
        </p:txBody>
      </p:sp>
      <mc:AlternateContent xmlns:mc="http://schemas.openxmlformats.org/markup-compatibility/2006">
        <mc:Choice xmlns:a14="http://schemas.microsoft.com/office/drawing/2010/main" Requires="a14">
          <p:sp>
            <p:nvSpPr>
              <p:cNvPr id="13" name="文本框 12"/>
              <p:cNvSpPr txBox="1"/>
              <p:nvPr/>
            </p:nvSpPr>
            <p:spPr>
              <a:xfrm>
                <a:off x="1008456" y="3169577"/>
                <a:ext cx="4696831" cy="976614"/>
              </a:xfrm>
              <a:prstGeom prst="rect">
                <a:avLst/>
              </a:prstGeom>
              <a:solidFill>
                <a:srgbClr val="9C0308"/>
              </a:solid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zh-CN" i="1" smtClean="0">
                              <a:solidFill>
                                <a:schemeClr val="bg1"/>
                              </a:solidFill>
                              <a:latin typeface="Cambria Math" panose="02040503050406030204" pitchFamily="18" charset="0"/>
                            </a:rPr>
                          </m:ctrlPr>
                        </m:accPr>
                        <m:e>
                          <m:sSub>
                            <m:sSubPr>
                              <m:ctrlPr>
                                <a:rPr lang="zh-CN"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𝑥</m:t>
                              </m:r>
                            </m:e>
                            <m:sub>
                              <m:r>
                                <a:rPr lang="en-US" altLang="zh-CN" i="1">
                                  <a:solidFill>
                                    <a:schemeClr val="bg1"/>
                                  </a:solidFill>
                                  <a:latin typeface="Cambria Math" panose="02040503050406030204" pitchFamily="18" charset="0"/>
                                </a:rPr>
                                <m:t>𝑖</m:t>
                              </m:r>
                            </m:sub>
                          </m:sSub>
                        </m:e>
                      </m:acc>
                      <m:r>
                        <a:rPr lang="en-US" altLang="zh-CN" i="1">
                          <a:solidFill>
                            <a:schemeClr val="bg1"/>
                          </a:solidFill>
                          <a:latin typeface="Cambria Math" panose="02040503050406030204" pitchFamily="18" charset="0"/>
                        </a:rPr>
                        <m:t>=</m:t>
                      </m:r>
                      <m:d>
                        <m:dPr>
                          <m:begChr m:val="{"/>
                          <m:endChr m:val=""/>
                          <m:ctrlPr>
                            <a:rPr lang="zh-CN" altLang="zh-CN" i="1">
                              <a:solidFill>
                                <a:schemeClr val="bg1"/>
                              </a:solidFill>
                              <a:latin typeface="Cambria Math" panose="02040503050406030204" pitchFamily="18" charset="0"/>
                            </a:rPr>
                          </m:ctrlPr>
                        </m:dPr>
                        <m:e>
                          <m:eqArr>
                            <m:eqArrPr>
                              <m:ctrlPr>
                                <a:rPr lang="zh-CN" altLang="zh-CN" i="1">
                                  <a:solidFill>
                                    <a:schemeClr val="bg1"/>
                                  </a:solidFill>
                                  <a:latin typeface="Cambria Math" panose="02040503050406030204" pitchFamily="18" charset="0"/>
                                </a:rPr>
                              </m:ctrlPr>
                            </m:eqArrPr>
                            <m:e>
                              <m:sSub>
                                <m:sSubPr>
                                  <m:ctrlPr>
                                    <a:rPr lang="zh-CN"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𝑥</m:t>
                                  </m:r>
                                </m:e>
                                <m:sub>
                                  <m:r>
                                    <a:rPr lang="en-US" altLang="zh-CN" i="1">
                                      <a:solidFill>
                                        <a:schemeClr val="bg1"/>
                                      </a:solidFill>
                                      <a:latin typeface="Cambria Math" panose="02040503050406030204" pitchFamily="18" charset="0"/>
                                    </a:rPr>
                                    <m:t>𝑀</m:t>
                                  </m:r>
                                </m:sub>
                              </m:sSub>
                              <m:r>
                                <a:rPr lang="en-US" altLang="zh-CN" i="1">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rPr>
                                <m:t>𝑛</m:t>
                              </m:r>
                              <m:r>
                                <a:rPr lang="en-US" altLang="zh-CN" i="1">
                                  <a:solidFill>
                                    <a:schemeClr val="bg1"/>
                                  </a:solidFill>
                                  <a:latin typeface="Cambria Math" panose="02040503050406030204" pitchFamily="18" charset="0"/>
                                </a:rPr>
                                <m:t>∗</m:t>
                              </m:r>
                              <m:sSub>
                                <m:sSubPr>
                                  <m:ctrlPr>
                                    <a:rPr lang="zh-CN"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𝐷</m:t>
                                  </m:r>
                                </m:e>
                                <m:sub>
                                  <m:r>
                                    <a:rPr lang="en-US" altLang="zh-CN" i="1">
                                      <a:solidFill>
                                        <a:schemeClr val="bg1"/>
                                      </a:solidFill>
                                      <a:latin typeface="Cambria Math" panose="02040503050406030204" pitchFamily="18" charset="0"/>
                                    </a:rPr>
                                    <m:t>𝑀𝐴𝐷</m:t>
                                  </m:r>
                                </m:sub>
                              </m:sSub>
                              <m:r>
                                <a:rPr lang="en-US" altLang="zh-CN" i="1">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rPr>
                                <m:t>𝑖𝑓</m:t>
                              </m:r>
                              <m:sSub>
                                <m:sSubPr>
                                  <m:ctrlPr>
                                    <a:rPr lang="zh-CN"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𝑥</m:t>
                                  </m:r>
                                </m:e>
                                <m:sub>
                                  <m:r>
                                    <a:rPr lang="en-US" altLang="zh-CN" i="1">
                                      <a:solidFill>
                                        <a:schemeClr val="bg1"/>
                                      </a:solidFill>
                                      <a:latin typeface="Cambria Math" panose="02040503050406030204" pitchFamily="18" charset="0"/>
                                    </a:rPr>
                                    <m:t>𝑖</m:t>
                                  </m:r>
                                </m:sub>
                              </m:sSub>
                              <m:r>
                                <a:rPr lang="en-US" altLang="zh-CN" i="1">
                                  <a:solidFill>
                                    <a:schemeClr val="bg1"/>
                                  </a:solidFill>
                                  <a:latin typeface="Cambria Math" panose="02040503050406030204" pitchFamily="18" charset="0"/>
                                </a:rPr>
                                <m:t>&gt;</m:t>
                              </m:r>
                              <m:sSub>
                                <m:sSubPr>
                                  <m:ctrlPr>
                                    <a:rPr lang="zh-CN"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𝑥</m:t>
                                  </m:r>
                                </m:e>
                                <m:sub>
                                  <m:r>
                                    <a:rPr lang="en-US" altLang="zh-CN" i="1">
                                      <a:solidFill>
                                        <a:schemeClr val="bg1"/>
                                      </a:solidFill>
                                      <a:latin typeface="Cambria Math" panose="02040503050406030204" pitchFamily="18" charset="0"/>
                                    </a:rPr>
                                    <m:t>𝑀</m:t>
                                  </m:r>
                                </m:sub>
                              </m:sSub>
                              <m:r>
                                <a:rPr lang="en-US" altLang="zh-CN" i="1">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rPr>
                                <m:t>𝑛</m:t>
                              </m:r>
                              <m:r>
                                <a:rPr lang="en-US" altLang="zh-CN" i="1">
                                  <a:solidFill>
                                    <a:schemeClr val="bg1"/>
                                  </a:solidFill>
                                  <a:latin typeface="Cambria Math" panose="02040503050406030204" pitchFamily="18" charset="0"/>
                                </a:rPr>
                                <m:t>∗</m:t>
                              </m:r>
                              <m:sSub>
                                <m:sSubPr>
                                  <m:ctrlPr>
                                    <a:rPr lang="zh-CN"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𝐷</m:t>
                                  </m:r>
                                </m:e>
                                <m:sub>
                                  <m:r>
                                    <a:rPr lang="en-US" altLang="zh-CN" i="1">
                                      <a:solidFill>
                                        <a:schemeClr val="bg1"/>
                                      </a:solidFill>
                                      <a:latin typeface="Cambria Math" panose="02040503050406030204" pitchFamily="18" charset="0"/>
                                    </a:rPr>
                                    <m:t>𝑀𝐴𝐷</m:t>
                                  </m:r>
                                </m:sub>
                              </m:sSub>
                            </m:e>
                            <m:e>
                              <m:sSub>
                                <m:sSubPr>
                                  <m:ctrlPr>
                                    <a:rPr lang="zh-CN"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𝑥</m:t>
                                  </m:r>
                                </m:e>
                                <m:sub>
                                  <m:r>
                                    <a:rPr lang="en-US" altLang="zh-CN" i="1">
                                      <a:solidFill>
                                        <a:schemeClr val="bg1"/>
                                      </a:solidFill>
                                      <a:latin typeface="Cambria Math" panose="02040503050406030204" pitchFamily="18" charset="0"/>
                                    </a:rPr>
                                    <m:t>𝑀</m:t>
                                  </m:r>
                                </m:sub>
                              </m:sSub>
                              <m:r>
                                <a:rPr lang="en-US" altLang="zh-CN" i="1">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rPr>
                                <m:t>𝑛</m:t>
                              </m:r>
                              <m:r>
                                <a:rPr lang="en-US" altLang="zh-CN" i="1">
                                  <a:solidFill>
                                    <a:schemeClr val="bg1"/>
                                  </a:solidFill>
                                  <a:latin typeface="Cambria Math" panose="02040503050406030204" pitchFamily="18" charset="0"/>
                                </a:rPr>
                                <m:t>∗</m:t>
                              </m:r>
                              <m:sSub>
                                <m:sSubPr>
                                  <m:ctrlPr>
                                    <a:rPr lang="zh-CN"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𝐷</m:t>
                                  </m:r>
                                </m:e>
                                <m:sub>
                                  <m:r>
                                    <a:rPr lang="en-US" altLang="zh-CN" i="1">
                                      <a:solidFill>
                                        <a:schemeClr val="bg1"/>
                                      </a:solidFill>
                                      <a:latin typeface="Cambria Math" panose="02040503050406030204" pitchFamily="18" charset="0"/>
                                    </a:rPr>
                                    <m:t>𝑀𝐴𝐷</m:t>
                                  </m:r>
                                </m:sub>
                              </m:sSub>
                              <m:r>
                                <a:rPr lang="en-US" altLang="zh-CN" i="1">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rPr>
                                <m:t>𝑖𝑓</m:t>
                              </m:r>
                              <m:sSub>
                                <m:sSubPr>
                                  <m:ctrlPr>
                                    <a:rPr lang="zh-CN"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𝑥</m:t>
                                  </m:r>
                                </m:e>
                                <m:sub>
                                  <m:r>
                                    <a:rPr lang="en-US" altLang="zh-CN" i="1">
                                      <a:solidFill>
                                        <a:schemeClr val="bg1"/>
                                      </a:solidFill>
                                      <a:latin typeface="Cambria Math" panose="02040503050406030204" pitchFamily="18" charset="0"/>
                                    </a:rPr>
                                    <m:t>𝑖</m:t>
                                  </m:r>
                                </m:sub>
                              </m:sSub>
                              <m:r>
                                <a:rPr lang="en-US" altLang="zh-CN" i="1">
                                  <a:solidFill>
                                    <a:schemeClr val="bg1"/>
                                  </a:solidFill>
                                  <a:latin typeface="Cambria Math" panose="02040503050406030204" pitchFamily="18" charset="0"/>
                                </a:rPr>
                                <m:t>&lt;</m:t>
                              </m:r>
                              <m:sSub>
                                <m:sSubPr>
                                  <m:ctrlPr>
                                    <a:rPr lang="zh-CN"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𝑥</m:t>
                                  </m:r>
                                </m:e>
                                <m:sub>
                                  <m:r>
                                    <a:rPr lang="en-US" altLang="zh-CN" i="1">
                                      <a:solidFill>
                                        <a:schemeClr val="bg1"/>
                                      </a:solidFill>
                                      <a:latin typeface="Cambria Math" panose="02040503050406030204" pitchFamily="18" charset="0"/>
                                    </a:rPr>
                                    <m:t>𝑀</m:t>
                                  </m:r>
                                </m:sub>
                              </m:sSub>
                              <m:r>
                                <a:rPr lang="en-US" altLang="zh-CN" i="1">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rPr>
                                <m:t>𝑛</m:t>
                              </m:r>
                              <m:r>
                                <a:rPr lang="en-US" altLang="zh-CN" i="1">
                                  <a:solidFill>
                                    <a:schemeClr val="bg1"/>
                                  </a:solidFill>
                                  <a:latin typeface="Cambria Math" panose="02040503050406030204" pitchFamily="18" charset="0"/>
                                </a:rPr>
                                <m:t>∗</m:t>
                              </m:r>
                              <m:sSub>
                                <m:sSubPr>
                                  <m:ctrlPr>
                                    <a:rPr lang="zh-CN"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𝐷</m:t>
                                  </m:r>
                                </m:e>
                                <m:sub>
                                  <m:r>
                                    <a:rPr lang="en-US" altLang="zh-CN" i="1">
                                      <a:solidFill>
                                        <a:schemeClr val="bg1"/>
                                      </a:solidFill>
                                      <a:latin typeface="Cambria Math" panose="02040503050406030204" pitchFamily="18" charset="0"/>
                                    </a:rPr>
                                    <m:t>𝑀𝐴𝐷</m:t>
                                  </m:r>
                                </m:sub>
                              </m:sSub>
                            </m:e>
                            <m:e>
                              <m:sSub>
                                <m:sSubPr>
                                  <m:ctrlPr>
                                    <a:rPr lang="zh-CN"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𝑥</m:t>
                                  </m:r>
                                </m:e>
                                <m:sub>
                                  <m:r>
                                    <a:rPr lang="en-US" altLang="zh-CN" i="1">
                                      <a:solidFill>
                                        <a:schemeClr val="bg1"/>
                                      </a:solidFill>
                                      <a:latin typeface="Cambria Math" panose="02040503050406030204" pitchFamily="18" charset="0"/>
                                    </a:rPr>
                                    <m:t>𝑖</m:t>
                                  </m:r>
                                </m:sub>
                              </m:sSub>
                              <m:r>
                                <a:rPr lang="en-US" altLang="zh-CN" i="1">
                                  <a:solidFill>
                                    <a:schemeClr val="bg1"/>
                                  </a:solidFill>
                                  <a:latin typeface="Cambria Math" panose="02040503050406030204" pitchFamily="18" charset="0"/>
                                </a:rPr>
                                <m:t>,</m:t>
                              </m:r>
                              <m:r>
                                <a:rPr lang="en-US" altLang="zh-CN" i="1">
                                  <a:solidFill>
                                    <a:schemeClr val="bg1"/>
                                  </a:solidFill>
                                  <a:latin typeface="Cambria Math" panose="02040503050406030204" pitchFamily="18" charset="0"/>
                                </a:rPr>
                                <m:t>𝑒𝑙𝑠𝑒</m:t>
                              </m:r>
                            </m:e>
                          </m:eqArr>
                        </m:e>
                      </m:d>
                    </m:oMath>
                  </m:oMathPara>
                </a14:m>
                <a:endParaRPr lang="zh-CN" altLang="zh-CN" dirty="0">
                  <a:solidFill>
                    <a:schemeClr val="bg1"/>
                  </a:solidFill>
                </a:endParaRPr>
              </a:p>
            </p:txBody>
          </p:sp>
        </mc:Choice>
        <mc:Fallback>
          <p:sp>
            <p:nvSpPr>
              <p:cNvPr id="13" name="文本框 12"/>
              <p:cNvSpPr txBox="1">
                <a:spLocks noRot="1" noChangeAspect="1" noMove="1" noResize="1" noEditPoints="1" noAdjustHandles="1" noChangeArrowheads="1" noChangeShapeType="1" noTextEdit="1"/>
              </p:cNvSpPr>
              <p:nvPr/>
            </p:nvSpPr>
            <p:spPr>
              <a:xfrm>
                <a:off x="1008456" y="3169577"/>
                <a:ext cx="4696831" cy="976614"/>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11" name="标题 10"/>
          <p:cNvSpPr>
            <a:spLocks noGrp="1"/>
          </p:cNvSpPr>
          <p:nvPr>
            <p:ph type="title"/>
          </p:nvPr>
        </p:nvSpPr>
        <p:spPr/>
        <p:txBody>
          <a:bodyPr/>
          <a:lstStyle/>
          <a:p>
            <a:r>
              <a:rPr lang="zh-CN" altLang="en-US" dirty="0"/>
              <a:t>数据预处理</a:t>
            </a:r>
            <a:endParaRPr lang="zh-CN" altLang="en-US" dirty="0"/>
          </a:p>
        </p:txBody>
      </p:sp>
      <p:sp>
        <p:nvSpPr>
          <p:cNvPr id="14" name="灯片编号占位符 3"/>
          <p:cNvSpPr>
            <a:spLocks noGrp="1"/>
          </p:cNvSpPr>
          <p:nvPr>
            <p:ph type="sldNum" sz="quarter" idx="12"/>
          </p:nvPr>
        </p:nvSpPr>
        <p:spPr/>
        <p:txBody>
          <a:bodyPr/>
          <a:lstStyle/>
          <a:p>
            <a:fld id="{1827CD8D-0C45-4313-8514-3276C2338651}" type="slidenum">
              <a:rPr lang="zh-CN" altLang="en-US" smtClean="0"/>
            </a:fld>
            <a:endParaRPr lang="zh-CN" altLang="en-US" dirty="0"/>
          </a:p>
        </p:txBody>
      </p:sp>
      <p:sp>
        <p:nvSpPr>
          <p:cNvPr id="20" name="文本框 19"/>
          <p:cNvSpPr txBox="1"/>
          <p:nvPr/>
        </p:nvSpPr>
        <p:spPr>
          <a:xfrm>
            <a:off x="375920" y="1230167"/>
            <a:ext cx="4302612" cy="398780"/>
          </a:xfrm>
          <a:prstGeom prst="rect">
            <a:avLst/>
          </a:prstGeom>
          <a:solidFill>
            <a:srgbClr val="9C0308"/>
          </a:solidFill>
        </p:spPr>
        <p:txBody>
          <a:bodyPr wrap="square" rtlCol="0">
            <a:spAutoFit/>
          </a:bodyPr>
          <a:lstStyle/>
          <a:p>
            <a:pPr algn="ctr"/>
            <a:r>
              <a:rPr lang="zh-CN" altLang="en-US" sz="2000" dirty="0">
                <a:solidFill>
                  <a:schemeClr val="bg1"/>
                </a:solidFill>
              </a:rPr>
              <a:t>方式一：</a:t>
            </a:r>
            <a:r>
              <a:rPr lang="zh-CN" altLang="zh-CN" sz="2000" dirty="0">
                <a:solidFill>
                  <a:schemeClr val="bg1"/>
                </a:solidFill>
              </a:rPr>
              <a:t>因子暴露</a:t>
            </a:r>
            <a:r>
              <a:rPr lang="zh-CN" altLang="zh-CN" sz="2000" dirty="0">
                <a:solidFill>
                  <a:schemeClr val="bg1"/>
                </a:solidFill>
              </a:rPr>
              <a:t>原始值标准化</a:t>
            </a:r>
            <a:endParaRPr lang="zh-CN" altLang="en-US" sz="2000" dirty="0">
              <a:solidFill>
                <a:schemeClr val="bg1"/>
              </a:solidFill>
            </a:endParaRPr>
          </a:p>
        </p:txBody>
      </p:sp>
      <mc:AlternateContent xmlns:mc="http://schemas.openxmlformats.org/markup-compatibility/2006">
        <mc:Choice xmlns:a14="http://schemas.microsoft.com/office/drawing/2010/main" Requires="a14">
          <p:sp>
            <p:nvSpPr>
              <p:cNvPr id="16" name="文本框 15">
                <a:extLst>
                  <a:ext uri="{FF2B5EF4-FFF2-40B4-BE49-F238E27FC236}">
                    <ele attr="{A3E47AC6-ED96-4FB7-9F1E-047C676892B9}"/>
                  </a:ext>
                </a:extLst>
              </p:cNvPr>
              <p:cNvSpPr txBox="1"/>
              <p:nvPr/>
            </p:nvSpPr>
            <p:spPr>
              <a:xfrm>
                <a:off x="1836695" y="5185914"/>
                <a:ext cx="3040352" cy="923330"/>
              </a:xfrm>
              <a:prstGeom prst="rect">
                <a:avLst/>
              </a:prstGeom>
              <a:noFill/>
              <a:ln w="19050">
                <a:solidFill>
                  <a:srgbClr val="972022"/>
                </a:solidFill>
                <a:prstDash val="sysDash"/>
              </a:ln>
            </p:spPr>
            <p:txBody>
              <a:bodyPr wrap="square" rtlCol="0">
                <a:spAutoFit/>
              </a:bodyPr>
              <a:lstStyle/>
              <a:p>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𝑀</m:t>
                        </m:r>
                      </m:sub>
                    </m:sSub>
                  </m:oMath>
                </a14:m>
                <a:r>
                  <a:rPr lang="en-US" altLang="zh-CN" dirty="0"/>
                  <a:t>: </a:t>
                </a:r>
                <a:r>
                  <a:rPr lang="zh-CN" altLang="zh-CN" dirty="0"/>
                  <a:t>序列</a:t>
                </a:r>
                <a14:m>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x</m:t>
                        </m:r>
                      </m:e>
                      <m:sub>
                        <m:r>
                          <m:rPr>
                            <m:sty m:val="p"/>
                          </m:rPr>
                          <a:rPr lang="en-US" altLang="zh-CN">
                            <a:latin typeface="Cambria Math" panose="02040503050406030204" pitchFamily="18" charset="0"/>
                          </a:rPr>
                          <m:t>i</m:t>
                        </m:r>
                      </m:sub>
                    </m:sSub>
                  </m:oMath>
                </a14:m>
                <a:r>
                  <a:rPr lang="zh-CN" altLang="zh-CN" dirty="0"/>
                  <a:t>的中位数</a:t>
                </a:r>
                <a:br>
                  <a:rPr lang="en-US" altLang="zh-CN" dirty="0"/>
                </a:b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𝑀𝐴𝐷</m:t>
                        </m:r>
                      </m:sub>
                    </m:sSub>
                  </m:oMath>
                </a14:m>
                <a:r>
                  <a:rPr lang="en-US" altLang="zh-CN" dirty="0"/>
                  <a:t>: </a:t>
                </a:r>
                <a:r>
                  <a:rPr lang="zh-CN" altLang="zh-CN" dirty="0"/>
                  <a:t>序列</a:t>
                </a:r>
                <a:r>
                  <a:rPr lang="en-US" altLang="zh-CN" dirty="0"/>
                  <a:t>|</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oMath>
                </a14:m>
                <a:r>
                  <a:rPr lang="en-US" altLang="zh-CN" dirty="0"/>
                  <a:t>-</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𝑀</m:t>
                        </m:r>
                      </m:sub>
                    </m:sSub>
                  </m:oMath>
                </a14:m>
                <a:r>
                  <a:rPr lang="en-US" altLang="zh-CN" dirty="0"/>
                  <a:t>|</a:t>
                </a:r>
                <a:r>
                  <a:rPr lang="zh-CN" altLang="zh-CN" dirty="0"/>
                  <a:t>的中位数</a:t>
                </a:r>
              </a:p>
              <a:p>
                <a14:m>
                  <m:oMath xmlns:m="http://schemas.openxmlformats.org/officeDocument/2006/math">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acc>
                  </m:oMath>
                </a14:m>
                <a:r>
                  <a:rPr lang="en-US" altLang="zh-CN" dirty="0"/>
                  <a:t>: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oMath>
                </a14:m>
                <a:r>
                  <a:rPr lang="zh-CN" altLang="zh-CN" dirty="0"/>
                  <a:t>去极值修正后的值</a:t>
                </a:r>
              </a:p>
            </p:txBody>
          </p:sp>
        </mc:Choice>
        <mc:Fallback>
          <p:sp>
            <p:nvSpPr>
              <p:cNvPr id="16" name="文本框 15"/>
              <p:cNvSpPr txBox="1">
                <a:spLocks noRot="1" noChangeAspect="1" noMove="1" noResize="1" noEditPoints="1" noAdjustHandles="1" noChangeArrowheads="1" noChangeShapeType="1" noTextEdit="1"/>
              </p:cNvSpPr>
              <p:nvPr/>
            </p:nvSpPr>
            <p:spPr>
              <a:xfrm>
                <a:off x="1836695" y="5185914"/>
                <a:ext cx="3040352" cy="923330"/>
              </a:xfrm>
              <a:prstGeom prst="rect">
                <a:avLst/>
              </a:prstGeom>
              <a:blipFill rotWithShape="1">
                <a:blip r:embed="rId2"/>
                <a:stretch>
                  <a:fillRect t="-5195" b="-9091"/>
                </a:stretch>
              </a:blipFill>
              <a:ln w="19050">
                <a:solidFill>
                  <a:srgbClr val="972022"/>
                </a:solidFill>
                <a:prstDash val="sysDash"/>
              </a:ln>
            </p:spPr>
            <p:txBody>
              <a:bodyPr/>
              <a:lstStyle/>
              <a:p>
                <a:r>
                  <a:rPr lang="zh-CN" altLang="en-US">
                    <a:noFill/>
                  </a:rPr>
                  <a:t> </a:t>
                </a:r>
                <a:endParaRPr lang="zh-CN" altLang="en-US">
                  <a:noFill/>
                </a:endParaRPr>
              </a:p>
            </p:txBody>
          </p:sp>
        </mc:Fallback>
      </mc:AlternateContent>
      <p:cxnSp>
        <p:nvCxnSpPr>
          <p:cNvPr id="3" name="直接箭头连接符 2"/>
          <p:cNvCxnSpPr/>
          <p:nvPr/>
        </p:nvCxnSpPr>
        <p:spPr>
          <a:xfrm>
            <a:off x="3356871" y="4237780"/>
            <a:ext cx="0" cy="790113"/>
          </a:xfrm>
          <a:prstGeom prst="straightConnector1">
            <a:avLst/>
          </a:prstGeom>
          <a:ln>
            <a:solidFill>
              <a:srgbClr val="9C0308"/>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18" name="文本框 17">
                <a:extLst>
                  <a:ext uri="{FF2B5EF4-FFF2-40B4-BE49-F238E27FC236}">
                    <ele attr="{A495568F-B8D9-4478-80A2-A70F957BC8DB}"/>
                  </a:ext>
                </a:extLst>
              </p:cNvPr>
              <p:cNvSpPr txBox="1"/>
              <p:nvPr/>
            </p:nvSpPr>
            <p:spPr>
              <a:xfrm>
                <a:off x="8342177" y="3321346"/>
                <a:ext cx="1749444" cy="564898"/>
              </a:xfrm>
              <a:prstGeom prst="rect">
                <a:avLst/>
              </a:prstGeom>
              <a:solidFill>
                <a:srgbClr val="9C0308"/>
              </a:solid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zh-CN" i="1" smtClean="0">
                              <a:solidFill>
                                <a:schemeClr val="bg1"/>
                              </a:solidFill>
                              <a:latin typeface="Cambria Math" panose="02040503050406030204" pitchFamily="18" charset="0"/>
                            </a:rPr>
                          </m:ctrlPr>
                        </m:accPr>
                        <m:e>
                          <m:sSub>
                            <m:sSubPr>
                              <m:ctrlPr>
                                <a:rPr lang="zh-CN" altLang="zh-CN" i="1">
                                  <a:solidFill>
                                    <a:schemeClr val="bg1"/>
                                  </a:solidFill>
                                  <a:latin typeface="Cambria Math" panose="02040503050406030204" pitchFamily="18" charset="0"/>
                                </a:rPr>
                              </m:ctrlPr>
                            </m:sSubPr>
                            <m:e>
                              <m:r>
                                <m:rPr>
                                  <m:sty m:val="p"/>
                                </m:rPr>
                                <a:rPr lang="en-US" altLang="zh-CN">
                                  <a:solidFill>
                                    <a:schemeClr val="bg1"/>
                                  </a:solidFill>
                                  <a:latin typeface="Cambria Math" panose="02040503050406030204" pitchFamily="18" charset="0"/>
                                </a:rPr>
                                <m:t>x</m:t>
                              </m:r>
                            </m:e>
                            <m:sub>
                              <m:r>
                                <m:rPr>
                                  <m:sty m:val="p"/>
                                </m:rPr>
                                <a:rPr lang="en-US" altLang="zh-CN">
                                  <a:solidFill>
                                    <a:schemeClr val="bg1"/>
                                  </a:solidFill>
                                  <a:latin typeface="Cambria Math" panose="02040503050406030204" pitchFamily="18" charset="0"/>
                                </a:rPr>
                                <m:t>i</m:t>
                              </m:r>
                            </m:sub>
                          </m:sSub>
                        </m:e>
                      </m:acc>
                      <m:r>
                        <a:rPr lang="en-US" altLang="zh-CN">
                          <a:solidFill>
                            <a:schemeClr val="bg1"/>
                          </a:solidFill>
                          <a:latin typeface="Cambria Math" panose="02040503050406030204" pitchFamily="18" charset="0"/>
                        </a:rPr>
                        <m:t>=</m:t>
                      </m:r>
                      <m:f>
                        <m:fPr>
                          <m:ctrlPr>
                            <a:rPr lang="zh-CN" altLang="zh-CN" i="1">
                              <a:solidFill>
                                <a:schemeClr val="bg1"/>
                              </a:solidFill>
                              <a:latin typeface="Cambria Math" panose="02040503050406030204" pitchFamily="18" charset="0"/>
                            </a:rPr>
                          </m:ctrlPr>
                        </m:fPr>
                        <m:num>
                          <m:sSub>
                            <m:sSubPr>
                              <m:ctrlPr>
                                <a:rPr lang="zh-CN" altLang="zh-CN" i="1">
                                  <a:solidFill>
                                    <a:schemeClr val="bg1"/>
                                  </a:solidFill>
                                  <a:latin typeface="Cambria Math" panose="02040503050406030204" pitchFamily="18" charset="0"/>
                                </a:rPr>
                              </m:ctrlPr>
                            </m:sSubPr>
                            <m:e>
                              <m:r>
                                <m:rPr>
                                  <m:sty m:val="p"/>
                                </m:rPr>
                                <a:rPr lang="en-US" altLang="zh-CN">
                                  <a:solidFill>
                                    <a:schemeClr val="bg1"/>
                                  </a:solidFill>
                                  <a:latin typeface="Cambria Math" panose="02040503050406030204" pitchFamily="18" charset="0"/>
                                </a:rPr>
                                <m:t>x</m:t>
                              </m:r>
                            </m:e>
                            <m:sub>
                              <m:r>
                                <m:rPr>
                                  <m:sty m:val="p"/>
                                </m:rPr>
                                <a:rPr lang="en-US" altLang="zh-CN">
                                  <a:solidFill>
                                    <a:schemeClr val="bg1"/>
                                  </a:solidFill>
                                  <a:latin typeface="Cambria Math" panose="02040503050406030204" pitchFamily="18" charset="0"/>
                                </a:rPr>
                                <m:t>i</m:t>
                              </m:r>
                            </m:sub>
                          </m:sSub>
                          <m:r>
                            <a:rPr lang="en-US" altLang="zh-CN" i="1">
                              <a:solidFill>
                                <a:schemeClr val="bg1"/>
                              </a:solidFill>
                              <a:latin typeface="Cambria Math" panose="02040503050406030204" pitchFamily="18" charset="0"/>
                            </a:rPr>
                            <m:t>−</m:t>
                          </m:r>
                          <m:r>
                            <m:rPr>
                              <m:sty m:val="p"/>
                            </m:rPr>
                            <a:rPr lang="en-US" altLang="zh-CN">
                              <a:solidFill>
                                <a:schemeClr val="bg1"/>
                              </a:solidFill>
                              <a:latin typeface="Cambria Math" panose="02040503050406030204" pitchFamily="18" charset="0"/>
                            </a:rPr>
                            <m:t>μ</m:t>
                          </m:r>
                        </m:num>
                        <m:den>
                          <m:r>
                            <m:rPr>
                              <m:sty m:val="p"/>
                            </m:rPr>
                            <a:rPr lang="en-US" altLang="zh-CN">
                              <a:solidFill>
                                <a:schemeClr val="bg1"/>
                              </a:solidFill>
                              <a:latin typeface="Cambria Math" panose="02040503050406030204" pitchFamily="18" charset="0"/>
                            </a:rPr>
                            <m:t>σ</m:t>
                          </m:r>
                        </m:den>
                      </m:f>
                    </m:oMath>
                  </m:oMathPara>
                </a14:m>
                <a:endParaRPr lang="zh-CN" altLang="zh-CN" dirty="0">
                  <a:solidFill>
                    <a:schemeClr val="bg1"/>
                  </a:solidFill>
                </a:endParaRPr>
              </a:p>
            </p:txBody>
          </p:sp>
        </mc:Choice>
        <mc:Fallback>
          <p:sp>
            <p:nvSpPr>
              <p:cNvPr id="18" name="文本框 17"/>
              <p:cNvSpPr txBox="1">
                <a:spLocks noRot="1" noChangeAspect="1" noMove="1" noResize="1" noEditPoints="1" noAdjustHandles="1" noChangeArrowheads="1" noChangeShapeType="1" noTextEdit="1"/>
              </p:cNvSpPr>
              <p:nvPr/>
            </p:nvSpPr>
            <p:spPr>
              <a:xfrm>
                <a:off x="8342177" y="3321346"/>
                <a:ext cx="1749444" cy="564898"/>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9" name="文本框 18">
                <a:extLst>
                  <a:ext uri="{FF2B5EF4-FFF2-40B4-BE49-F238E27FC236}">
                    <ele attr="{440E2193-23BC-4685-948E-0356AD6DA14F}"/>
                  </a:ext>
                </a:extLst>
              </p:cNvPr>
              <p:cNvSpPr txBox="1"/>
              <p:nvPr/>
            </p:nvSpPr>
            <p:spPr>
              <a:xfrm>
                <a:off x="8012870" y="4832369"/>
                <a:ext cx="2911772" cy="923330"/>
              </a:xfrm>
              <a:prstGeom prst="rect">
                <a:avLst/>
              </a:prstGeom>
              <a:noFill/>
              <a:ln w="19050">
                <a:solidFill>
                  <a:srgbClr val="972022"/>
                </a:solidFill>
                <a:prstDash val="sysDash"/>
              </a:ln>
            </p:spPr>
            <p:txBody>
              <a:bodyPr wrap="square" rtlCol="0">
                <a:spAutoFit/>
              </a:bodyPr>
              <a:lstStyle/>
              <a:p>
                <a14:m>
                  <m:oMath xmlns:m="http://schemas.openxmlformats.org/officeDocument/2006/math">
                    <m:r>
                      <a:rPr lang="en-US" altLang="zh-CN" i="1">
                        <a:latin typeface="Cambria Math" panose="02040503050406030204" pitchFamily="18" charset="0"/>
                      </a:rPr>
                      <m:t>𝜇</m:t>
                    </m:r>
                  </m:oMath>
                </a14:m>
                <a:r>
                  <a:rPr lang="en-US" altLang="zh-CN" dirty="0"/>
                  <a:t>:</a:t>
                </a:r>
                <a:r>
                  <a:rPr lang="zh-CN" altLang="zh-CN" dirty="0"/>
                  <a:t>序列</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oMath>
                </a14:m>
                <a:r>
                  <a:rPr lang="zh-CN" altLang="zh-CN" dirty="0"/>
                  <a:t>的均值</a:t>
                </a:r>
                <a:br>
                  <a:rPr lang="en-US" altLang="zh-CN" dirty="0"/>
                </a:br>
                <a:r>
                  <a:rPr lang="en-US" altLang="zh-CN" dirty="0"/>
                  <a:t>𝜎: </a:t>
                </a:r>
                <a:r>
                  <a:rPr lang="zh-CN" altLang="zh-CN" dirty="0"/>
                  <a:t>序列</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oMath>
                </a14:m>
                <a:r>
                  <a:rPr lang="zh-CN" altLang="zh-CN" dirty="0"/>
                  <a:t>的标准差</a:t>
                </a:r>
                <a:br>
                  <a:rPr lang="en-US" altLang="zh-CN" dirty="0"/>
                </a:br>
                <a14:m>
                  <m:oMath xmlns:m="http://schemas.openxmlformats.org/officeDocument/2006/math">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acc>
                  </m:oMath>
                </a14:m>
                <a:r>
                  <a:rPr lang="en-US" altLang="zh-CN" dirty="0"/>
                  <a:t>:</a:t>
                </a:r>
                <a:r>
                  <a:rPr lang="zh-CN" altLang="zh-CN" dirty="0"/>
                  <a:t>序列</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oMath>
                </a14:m>
                <a:r>
                  <a:rPr lang="zh-CN" altLang="zh-CN" dirty="0"/>
                  <a:t>标准化之后的值</a:t>
                </a:r>
              </a:p>
            </p:txBody>
          </p:sp>
        </mc:Choice>
        <mc:Fallback>
          <p:sp>
            <p:nvSpPr>
              <p:cNvPr id="19" name="文本框 18"/>
              <p:cNvSpPr txBox="1">
                <a:spLocks noRot="1" noChangeAspect="1" noMove="1" noResize="1" noEditPoints="1" noAdjustHandles="1" noChangeArrowheads="1" noChangeShapeType="1" noTextEdit="1"/>
              </p:cNvSpPr>
              <p:nvPr/>
            </p:nvSpPr>
            <p:spPr>
              <a:xfrm>
                <a:off x="8012870" y="4832369"/>
                <a:ext cx="2911772" cy="923330"/>
              </a:xfrm>
              <a:prstGeom prst="rect">
                <a:avLst/>
              </a:prstGeom>
              <a:blipFill rotWithShape="1">
                <a:blip r:embed="rId4"/>
                <a:stretch>
                  <a:fillRect l="-1455" t="-5195" b="-9091"/>
                </a:stretch>
              </a:blipFill>
              <a:ln w="19050">
                <a:solidFill>
                  <a:srgbClr val="972022"/>
                </a:solidFill>
                <a:prstDash val="sysDash"/>
              </a:ln>
            </p:spPr>
            <p:txBody>
              <a:bodyPr/>
              <a:lstStyle/>
              <a:p>
                <a:r>
                  <a:rPr lang="zh-CN" altLang="en-US">
                    <a:noFill/>
                  </a:rPr>
                  <a:t> </a:t>
                </a:r>
                <a:endParaRPr lang="zh-CN" altLang="en-US">
                  <a:noFill/>
                </a:endParaRPr>
              </a:p>
            </p:txBody>
          </p:sp>
        </mc:Fallback>
      </mc:AlternateContent>
      <p:cxnSp>
        <p:nvCxnSpPr>
          <p:cNvPr id="5" name="直接箭头连接符 4"/>
          <p:cNvCxnSpPr/>
          <p:nvPr/>
        </p:nvCxnSpPr>
        <p:spPr>
          <a:xfrm>
            <a:off x="9294920" y="3950563"/>
            <a:ext cx="0" cy="754602"/>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8" name="箭头: 右 7"/>
          <p:cNvSpPr/>
          <p:nvPr/>
        </p:nvSpPr>
        <p:spPr>
          <a:xfrm>
            <a:off x="6166434" y="4107229"/>
            <a:ext cx="1379091" cy="597936"/>
          </a:xfrm>
          <a:prstGeom prst="rightArrow">
            <a:avLst/>
          </a:prstGeom>
          <a:solidFill>
            <a:srgbClr val="9C0308"/>
          </a:solidFill>
          <a:ln>
            <a:solidFill>
              <a:srgbClr val="9C03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96240" y="1635760"/>
            <a:ext cx="11531600" cy="707886"/>
          </a:xfrm>
          <a:prstGeom prst="rect">
            <a:avLst/>
          </a:prstGeom>
          <a:noFill/>
          <a:ln w="19050">
            <a:solidFill>
              <a:srgbClr val="972022"/>
            </a:solidFill>
            <a:prstDash val="sysDash"/>
          </a:ln>
        </p:spPr>
        <p:txBody>
          <a:bodyPr wrap="square" rtlCol="0">
            <a:spAutoFit/>
          </a:bodyPr>
          <a:lstStyle/>
          <a:p>
            <a:pPr marL="342900" indent="-342900">
              <a:buFont typeface="Arial" panose="020B0604020202020204" pitchFamily="34" charset="0"/>
              <a:buChar char="•"/>
            </a:pPr>
            <a:r>
              <a:rPr lang="zh-CN" altLang="zh-CN" sz="2000" dirty="0"/>
              <a:t>排序标准化只关注原始序列的序关系，在做相关性分析时也只是关注排序之间的相关性，对原始变量的分布不作要求，属于非参数统计方法，适用范围相对广</a:t>
            </a:r>
            <a:r>
              <a:rPr lang="zh-CN" altLang="en-US" sz="2000" dirty="0"/>
              <a:t>。</a:t>
            </a:r>
            <a:endParaRPr lang="zh-CN" altLang="en-US" sz="2000" dirty="0"/>
          </a:p>
        </p:txBody>
      </p:sp>
      <p:sp>
        <p:nvSpPr>
          <p:cNvPr id="11" name="标题 10"/>
          <p:cNvSpPr>
            <a:spLocks noGrp="1"/>
          </p:cNvSpPr>
          <p:nvPr>
            <p:ph type="title"/>
          </p:nvPr>
        </p:nvSpPr>
        <p:spPr/>
        <p:txBody>
          <a:bodyPr/>
          <a:lstStyle/>
          <a:p>
            <a:r>
              <a:rPr lang="zh-CN" altLang="en-US" dirty="0"/>
              <a:t>数据预处理</a:t>
            </a:r>
            <a:endParaRPr lang="zh-CN" altLang="en-US" dirty="0"/>
          </a:p>
        </p:txBody>
      </p:sp>
      <p:sp>
        <p:nvSpPr>
          <p:cNvPr id="14" name="灯片编号占位符 3"/>
          <p:cNvSpPr>
            <a:spLocks noGrp="1"/>
          </p:cNvSpPr>
          <p:nvPr>
            <p:ph type="sldNum" sz="quarter" idx="12"/>
          </p:nvPr>
        </p:nvSpPr>
        <p:spPr/>
        <p:txBody>
          <a:bodyPr/>
          <a:lstStyle/>
          <a:p>
            <a:fld id="{1827CD8D-0C45-4313-8514-3276C2338651}" type="slidenum">
              <a:rPr lang="zh-CN" altLang="en-US" smtClean="0"/>
            </a:fld>
            <a:endParaRPr lang="zh-CN" altLang="en-US" dirty="0"/>
          </a:p>
        </p:txBody>
      </p:sp>
      <p:sp>
        <p:nvSpPr>
          <p:cNvPr id="20" name="文本框 19"/>
          <p:cNvSpPr txBox="1"/>
          <p:nvPr/>
        </p:nvSpPr>
        <p:spPr>
          <a:xfrm>
            <a:off x="375920" y="1230167"/>
            <a:ext cx="4302612" cy="398780"/>
          </a:xfrm>
          <a:prstGeom prst="rect">
            <a:avLst/>
          </a:prstGeom>
          <a:solidFill>
            <a:srgbClr val="9C0308"/>
          </a:solidFill>
        </p:spPr>
        <p:txBody>
          <a:bodyPr wrap="square" rtlCol="0">
            <a:spAutoFit/>
          </a:bodyPr>
          <a:lstStyle/>
          <a:p>
            <a:pPr algn="ctr"/>
            <a:r>
              <a:rPr lang="zh-CN" altLang="zh-CN" sz="2000" dirty="0">
                <a:solidFill>
                  <a:schemeClr val="bg1"/>
                </a:solidFill>
              </a:rPr>
              <a:t>方</a:t>
            </a:r>
            <a:r>
              <a:rPr lang="zh-CN" altLang="en-US" sz="2000" dirty="0">
                <a:solidFill>
                  <a:schemeClr val="bg1"/>
                </a:solidFill>
              </a:rPr>
              <a:t>式</a:t>
            </a:r>
            <a:r>
              <a:rPr lang="zh-CN" altLang="zh-CN" sz="2000" dirty="0">
                <a:solidFill>
                  <a:schemeClr val="bg1"/>
                </a:solidFill>
              </a:rPr>
              <a:t>二：因子暴露</a:t>
            </a:r>
            <a:r>
              <a:rPr lang="zh-CN" altLang="zh-CN" sz="2000" dirty="0">
                <a:solidFill>
                  <a:schemeClr val="bg1"/>
                </a:solidFill>
              </a:rPr>
              <a:t>排序值标准化</a:t>
            </a:r>
            <a:endParaRPr lang="zh-CN" altLang="en-US" sz="2000" dirty="0">
              <a:solidFill>
                <a:schemeClr val="bg1"/>
              </a:solidFill>
            </a:endParaRPr>
          </a:p>
        </p:txBody>
      </p:sp>
      <mc:AlternateContent xmlns:mc="http://schemas.openxmlformats.org/markup-compatibility/2006">
        <mc:Choice xmlns:a14="http://schemas.microsoft.com/office/drawing/2010/main" Requires="a14">
          <p:sp>
            <p:nvSpPr>
              <p:cNvPr id="16" name="文本框 15">
                <a:extLst>
                  <a:ext uri="{FF2B5EF4-FFF2-40B4-BE49-F238E27FC236}">
                    <ele attr="{A3E47AC6-ED96-4FB7-9F1E-047C676892B9}"/>
                  </a:ext>
                </a:extLst>
              </p:cNvPr>
              <p:cNvSpPr txBox="1"/>
              <p:nvPr/>
            </p:nvSpPr>
            <p:spPr>
              <a:xfrm>
                <a:off x="709230" y="3429000"/>
                <a:ext cx="4786047" cy="1754326"/>
              </a:xfrm>
              <a:prstGeom prst="rect">
                <a:avLst/>
              </a:prstGeom>
              <a:noFill/>
              <a:ln w="19050">
                <a:solidFill>
                  <a:srgbClr val="972022"/>
                </a:solidFill>
                <a:prstDash val="sysDash"/>
              </a:ln>
            </p:spPr>
            <p:txBody>
              <a:bodyPr wrap="square" rtlCol="0">
                <a:spAutoFit/>
              </a:bodyPr>
              <a:lstStyle/>
              <a:p>
                <a:r>
                  <a:rPr lang="zh-CN" altLang="zh-CN" dirty="0"/>
                  <a:t>第一步将原始序列转换为序关系序列；</a:t>
                </a:r>
                <a:endParaRPr lang="en-US" altLang="zh-CN" dirty="0"/>
              </a:p>
              <a:p>
                <a:endParaRPr lang="en-US" altLang="zh-CN" dirty="0"/>
              </a:p>
              <a:p>
                <a:pPr/>
                <a14:m>
                  <m:oMathPara xmlns:m="http://schemas.openxmlformats.org/officeDocument/2006/math">
                    <m:oMathParaPr>
                      <m:jc m:val="centerGroup"/>
                    </m:oMathParaPr>
                    <m:oMath xmlns:m="http://schemas.openxmlformats.org/officeDocument/2006/math">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x</m:t>
                              </m:r>
                            </m:e>
                            <m:sub>
                              <m:r>
                                <m:rPr>
                                  <m:sty m:val="p"/>
                                </m:rPr>
                                <a:rPr lang="en-US" altLang="zh-CN">
                                  <a:latin typeface="Cambria Math" panose="02040503050406030204" pitchFamily="18" charset="0"/>
                                </a:rPr>
                                <m:t>i</m:t>
                              </m:r>
                            </m:sub>
                          </m:sSub>
                        </m:e>
                      </m:acc>
                      <m:r>
                        <a:rPr lang="en-US" altLang="zh-CN">
                          <a:latin typeface="Cambria Math" panose="02040503050406030204" pitchFamily="18" charset="0"/>
                        </a:rPr>
                        <m:t>=</m:t>
                      </m:r>
                      <m:r>
                        <m:rPr>
                          <m:sty m:val="p"/>
                        </m:rPr>
                        <a:rPr lang="en-US" altLang="zh-CN">
                          <a:latin typeface="Cambria Math" panose="02040503050406030204" pitchFamily="18" charset="0"/>
                        </a:rPr>
                        <m:t>rank</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x</m:t>
                              </m:r>
                            </m:e>
                            <m:sub>
                              <m:r>
                                <m:rPr>
                                  <m:sty m:val="p"/>
                                </m:rPr>
                                <a:rPr lang="en-US" altLang="zh-CN">
                                  <a:latin typeface="Cambria Math" panose="02040503050406030204" pitchFamily="18" charset="0"/>
                                </a:rPr>
                                <m:t>i</m:t>
                              </m:r>
                            </m:sub>
                          </m:sSub>
                        </m:e>
                      </m:d>
                    </m:oMath>
                  </m:oMathPara>
                </a14:m>
                <a:endParaRPr lang="en-US" altLang="zh-CN" dirty="0"/>
              </a:p>
              <a:p>
                <a14:m>
                  <m:oMath xmlns:m="http://schemas.openxmlformats.org/officeDocument/2006/math">
                    <m:acc>
                      <m:accPr>
                        <m:chr m:val="̃"/>
                        <m:ctrlPr>
                          <a:rPr lang="zh-CN" altLang="zh-CN" i="1">
                            <a:latin typeface="Cambria Math" panose="02040503050406030204" pitchFamily="18" charset="0"/>
                          </a:rPr>
                        </m:ctrlPr>
                      </m:accPr>
                      <m:e>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x</m:t>
                            </m:r>
                          </m:e>
                          <m:sub>
                            <m:r>
                              <m:rPr>
                                <m:sty m:val="p"/>
                              </m:rPr>
                              <a:rPr lang="en-US" altLang="zh-CN">
                                <a:latin typeface="Cambria Math" panose="02040503050406030204" pitchFamily="18" charset="0"/>
                              </a:rPr>
                              <m:t>i</m:t>
                            </m:r>
                          </m:sub>
                        </m:sSub>
                      </m:e>
                    </m:acc>
                    <m:r>
                      <a:rPr lang="en-US" altLang="zh-CN" i="1">
                        <a:latin typeface="Cambria Math" panose="02040503050406030204" pitchFamily="18" charset="0"/>
                      </a:rPr>
                      <m:t> </m:t>
                    </m:r>
                  </m:oMath>
                </a14:m>
                <a:r>
                  <a:rPr lang="en-US" altLang="zh-CN" dirty="0"/>
                  <a:t>: </a:t>
                </a:r>
                <a14:m>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x</m:t>
                        </m:r>
                      </m:e>
                      <m:sub>
                        <m:r>
                          <m:rPr>
                            <m:sty m:val="p"/>
                          </m:rPr>
                          <a:rPr lang="en-US" altLang="zh-CN">
                            <a:latin typeface="Cambria Math" panose="02040503050406030204" pitchFamily="18" charset="0"/>
                          </a:rPr>
                          <m:t>i</m:t>
                        </m:r>
                      </m:sub>
                    </m:sSub>
                  </m:oMath>
                </a14:m>
                <a:r>
                  <a:rPr lang="zh-CN" altLang="en-US" dirty="0"/>
                  <a:t>在序列中的排序值 </a:t>
                </a:r>
                <a:endParaRPr lang="en-US" altLang="zh-CN" dirty="0"/>
              </a:p>
              <a:p>
                <a:endParaRPr lang="zh-CN" altLang="zh-CN" dirty="0"/>
              </a:p>
              <a:p>
                <a:r>
                  <a:rPr lang="zh-CN" altLang="zh-CN" dirty="0"/>
                  <a:t>第二步标准化方法与前面的标准化方法一致。</a:t>
                </a:r>
              </a:p>
            </p:txBody>
          </p:sp>
        </mc:Choice>
        <mc:Fallback>
          <p:sp>
            <p:nvSpPr>
              <p:cNvPr id="16" name="文本框 15"/>
              <p:cNvSpPr txBox="1">
                <a:spLocks noRot="1" noChangeAspect="1" noMove="1" noResize="1" noEditPoints="1" noAdjustHandles="1" noChangeArrowheads="1" noChangeShapeType="1" noTextEdit="1"/>
              </p:cNvSpPr>
              <p:nvPr/>
            </p:nvSpPr>
            <p:spPr>
              <a:xfrm>
                <a:off x="709230" y="3429000"/>
                <a:ext cx="4786047" cy="1754326"/>
              </a:xfrm>
              <a:prstGeom prst="rect">
                <a:avLst/>
              </a:prstGeom>
              <a:blipFill rotWithShape="1">
                <a:blip r:embed="rId1"/>
                <a:stretch>
                  <a:fillRect l="-888" t="-2759" r="-635" b="-2759"/>
                </a:stretch>
              </a:blipFill>
              <a:ln w="19050">
                <a:solidFill>
                  <a:srgbClr val="972022"/>
                </a:solidFill>
                <a:prstDash val="sysDash"/>
              </a:ln>
            </p:spPr>
            <p:txBody>
              <a:bodyPr/>
              <a:lstStyle/>
              <a:p>
                <a:r>
                  <a:rPr lang="zh-CN" altLang="en-US">
                    <a:noFill/>
                  </a:rPr>
                  <a:t> </a:t>
                </a:r>
                <a:endParaRPr lang="zh-CN" altLang="en-US">
                  <a:noFill/>
                </a:endParaRPr>
              </a:p>
            </p:txBody>
          </p:sp>
        </mc:Fallback>
      </mc:AlternateContent>
      <p:sp>
        <p:nvSpPr>
          <p:cNvPr id="2" name="云形 1"/>
          <p:cNvSpPr/>
          <p:nvPr/>
        </p:nvSpPr>
        <p:spPr>
          <a:xfrm>
            <a:off x="6306101" y="2779377"/>
            <a:ext cx="5311019" cy="3076606"/>
          </a:xfrm>
          <a:prstGeom prst="cloud">
            <a:avLst/>
          </a:prstGeom>
          <a:noFill/>
          <a:ln w="19050">
            <a:solidFill>
              <a:srgbClr val="9C030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solidFill>
                  <a:schemeClr val="tx1"/>
                </a:solidFill>
              </a:rPr>
              <a:t>第一种方式的好处在于能够更多保留因子暴露之间原始的分布关系，但是进行回归的时候会受到极端值的影响； 第二种方式的好处在于标准化之后的分布是标准正态分布，容易看出因子暴露和收益率之间的相关性的方向。</a:t>
            </a:r>
            <a:endParaRPr lang="zh-CN" altLang="en-US" dirty="0">
              <a:solidFill>
                <a:schemeClr val="tx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96240" y="1635760"/>
            <a:ext cx="5454144" cy="400110"/>
          </a:xfrm>
          <a:prstGeom prst="rect">
            <a:avLst/>
          </a:prstGeom>
          <a:noFill/>
          <a:ln w="19050">
            <a:solidFill>
              <a:srgbClr val="972022"/>
            </a:solidFill>
            <a:prstDash val="sysDash"/>
          </a:ln>
        </p:spPr>
        <p:txBody>
          <a:bodyPr wrap="square" rtlCol="0">
            <a:spAutoFit/>
          </a:bodyPr>
          <a:lstStyle/>
          <a:p>
            <a:pPr marL="342900" indent="-342900">
              <a:buFont typeface="Arial" panose="020B0604020202020204" pitchFamily="34" charset="0"/>
              <a:buChar char="•"/>
            </a:pPr>
            <a:r>
              <a:rPr lang="zh-CN" altLang="zh-CN" sz="2000" dirty="0"/>
              <a:t>单因子回归确定每个因子每期的因子收益</a:t>
            </a:r>
            <a:r>
              <a:rPr lang="zh-CN" altLang="en-US" sz="2000" dirty="0"/>
              <a:t>。</a:t>
            </a:r>
            <a:endParaRPr lang="zh-CN" altLang="en-US" sz="2000" dirty="0"/>
          </a:p>
        </p:txBody>
      </p:sp>
      <mc:AlternateContent xmlns:mc="http://schemas.openxmlformats.org/markup-compatibility/2006">
        <mc:Choice xmlns:a14="http://schemas.microsoft.com/office/drawing/2010/main" Requires="a14">
          <p:sp>
            <p:nvSpPr>
              <p:cNvPr id="13" name="文本框 12"/>
              <p:cNvSpPr txBox="1"/>
              <p:nvPr/>
            </p:nvSpPr>
            <p:spPr>
              <a:xfrm>
                <a:off x="6542300" y="2336816"/>
                <a:ext cx="4223108" cy="877933"/>
              </a:xfrm>
              <a:prstGeom prst="rect">
                <a:avLst/>
              </a:prstGeom>
              <a:solidFill>
                <a:srgbClr val="9C0308"/>
              </a:solid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zh-CN" altLang="zh-CN" i="1" smtClean="0">
                              <a:solidFill>
                                <a:schemeClr val="bg1"/>
                              </a:solidFill>
                              <a:latin typeface="Cambria Math" panose="02040503050406030204" pitchFamily="18" charset="0"/>
                            </a:rPr>
                          </m:ctrlPr>
                        </m:sSubSupPr>
                        <m:e>
                          <m:r>
                            <m:rPr>
                              <m:sty m:val="p"/>
                            </m:rPr>
                            <a:rPr lang="en-US" altLang="zh-CN">
                              <a:solidFill>
                                <a:schemeClr val="bg1"/>
                              </a:solidFill>
                              <a:latin typeface="Cambria Math" panose="02040503050406030204" pitchFamily="18" charset="0"/>
                            </a:rPr>
                            <m:t>r</m:t>
                          </m:r>
                        </m:e>
                        <m:sub>
                          <m:r>
                            <m:rPr>
                              <m:sty m:val="p"/>
                            </m:rPr>
                            <a:rPr lang="en-US" altLang="zh-CN">
                              <a:solidFill>
                                <a:schemeClr val="bg1"/>
                              </a:solidFill>
                              <a:latin typeface="Cambria Math" panose="02040503050406030204" pitchFamily="18" charset="0"/>
                            </a:rPr>
                            <m:t>j</m:t>
                          </m:r>
                        </m:sub>
                        <m:sup>
                          <m:r>
                            <m:rPr>
                              <m:sty m:val="p"/>
                            </m:rPr>
                            <a:rPr lang="en-US" altLang="zh-CN">
                              <a:solidFill>
                                <a:schemeClr val="bg1"/>
                              </a:solidFill>
                              <a:latin typeface="Cambria Math" panose="02040503050406030204" pitchFamily="18" charset="0"/>
                            </a:rPr>
                            <m:t>t</m:t>
                          </m:r>
                        </m:sup>
                      </m:sSubSup>
                      <m:r>
                        <a:rPr lang="en-US" altLang="zh-CN">
                          <a:solidFill>
                            <a:schemeClr val="bg1"/>
                          </a:solidFill>
                          <a:latin typeface="Cambria Math" panose="02040503050406030204" pitchFamily="18" charset="0"/>
                        </a:rPr>
                        <m:t>=</m:t>
                      </m:r>
                      <m:nary>
                        <m:naryPr>
                          <m:chr m:val="∑"/>
                          <m:ctrlPr>
                            <a:rPr lang="zh-CN" altLang="zh-CN" i="1">
                              <a:solidFill>
                                <a:schemeClr val="bg1"/>
                              </a:solidFill>
                              <a:latin typeface="Cambria Math" panose="02040503050406030204" pitchFamily="18" charset="0"/>
                            </a:rPr>
                          </m:ctrlPr>
                        </m:naryPr>
                        <m:sub>
                          <m:r>
                            <m:rPr>
                              <m:sty m:val="p"/>
                            </m:rPr>
                            <a:rPr lang="en-US" altLang="zh-CN">
                              <a:solidFill>
                                <a:schemeClr val="bg1"/>
                              </a:solidFill>
                              <a:latin typeface="Cambria Math" panose="02040503050406030204" pitchFamily="18" charset="0"/>
                            </a:rPr>
                            <m:t>s</m:t>
                          </m:r>
                          <m:r>
                            <a:rPr lang="en-US" altLang="zh-CN">
                              <a:solidFill>
                                <a:schemeClr val="bg1"/>
                              </a:solidFill>
                              <a:latin typeface="Cambria Math" panose="02040503050406030204" pitchFamily="18" charset="0"/>
                            </a:rPr>
                            <m:t>=1</m:t>
                          </m:r>
                        </m:sub>
                        <m:sup>
                          <m:r>
                            <m:rPr>
                              <m:sty m:val="p"/>
                            </m:rPr>
                            <a:rPr lang="en-US" altLang="zh-CN">
                              <a:solidFill>
                                <a:schemeClr val="bg1"/>
                              </a:solidFill>
                              <a:latin typeface="Cambria Math" panose="02040503050406030204" pitchFamily="18" charset="0"/>
                            </a:rPr>
                            <m:t>S</m:t>
                          </m:r>
                        </m:sup>
                        <m:e>
                          <m:sSubSup>
                            <m:sSubSupPr>
                              <m:ctrlPr>
                                <a:rPr lang="zh-CN" altLang="zh-CN" i="1">
                                  <a:solidFill>
                                    <a:schemeClr val="bg1"/>
                                  </a:solidFill>
                                  <a:latin typeface="Cambria Math" panose="02040503050406030204" pitchFamily="18" charset="0"/>
                                </a:rPr>
                              </m:ctrlPr>
                            </m:sSubSupPr>
                            <m:e>
                              <m:r>
                                <m:rPr>
                                  <m:sty m:val="p"/>
                                </m:rPr>
                                <a:rPr lang="en-US" altLang="zh-CN">
                                  <a:solidFill>
                                    <a:schemeClr val="bg1"/>
                                  </a:solidFill>
                                  <a:latin typeface="Cambria Math" panose="02040503050406030204" pitchFamily="18" charset="0"/>
                                </a:rPr>
                                <m:t>X</m:t>
                              </m:r>
                            </m:e>
                            <m:sub>
                              <m:r>
                                <m:rPr>
                                  <m:sty m:val="p"/>
                                </m:rPr>
                                <a:rPr lang="en-US" altLang="zh-CN">
                                  <a:solidFill>
                                    <a:schemeClr val="bg1"/>
                                  </a:solidFill>
                                  <a:latin typeface="Cambria Math" panose="02040503050406030204" pitchFamily="18" charset="0"/>
                                </a:rPr>
                                <m:t>js</m:t>
                              </m:r>
                            </m:sub>
                            <m:sup>
                              <m:r>
                                <m:rPr>
                                  <m:sty m:val="p"/>
                                </m:rPr>
                                <a:rPr lang="en-US" altLang="zh-CN">
                                  <a:solidFill>
                                    <a:schemeClr val="bg1"/>
                                  </a:solidFill>
                                  <a:latin typeface="Cambria Math" panose="02040503050406030204" pitchFamily="18" charset="0"/>
                                </a:rPr>
                                <m:t>t</m:t>
                              </m:r>
                            </m:sup>
                          </m:sSubSup>
                        </m:e>
                      </m:nary>
                      <m:r>
                        <a:rPr lang="en-US" altLang="zh-CN" i="1">
                          <a:solidFill>
                            <a:schemeClr val="bg1"/>
                          </a:solidFill>
                          <a:latin typeface="Cambria Math" panose="02040503050406030204" pitchFamily="18" charset="0"/>
                        </a:rPr>
                        <m:t>∗</m:t>
                      </m:r>
                      <m:sSubSup>
                        <m:sSubSupPr>
                          <m:ctrlPr>
                            <a:rPr lang="zh-CN" altLang="zh-CN" i="1">
                              <a:solidFill>
                                <a:schemeClr val="bg1"/>
                              </a:solidFill>
                              <a:latin typeface="Cambria Math" panose="02040503050406030204" pitchFamily="18" charset="0"/>
                            </a:rPr>
                          </m:ctrlPr>
                        </m:sSubSupPr>
                        <m:e>
                          <m:r>
                            <m:rPr>
                              <m:sty m:val="p"/>
                            </m:rPr>
                            <a:rPr lang="en-US" altLang="zh-CN">
                              <a:solidFill>
                                <a:schemeClr val="bg1"/>
                              </a:solidFill>
                              <a:latin typeface="Cambria Math" panose="02040503050406030204" pitchFamily="18" charset="0"/>
                            </a:rPr>
                            <m:t>f</m:t>
                          </m:r>
                        </m:e>
                        <m:sub>
                          <m:r>
                            <m:rPr>
                              <m:sty m:val="p"/>
                            </m:rPr>
                            <a:rPr lang="en-US" altLang="zh-CN">
                              <a:solidFill>
                                <a:schemeClr val="bg1"/>
                              </a:solidFill>
                              <a:latin typeface="Cambria Math" panose="02040503050406030204" pitchFamily="18" charset="0"/>
                            </a:rPr>
                            <m:t>s</m:t>
                          </m:r>
                        </m:sub>
                        <m:sup>
                          <m:r>
                            <m:rPr>
                              <m:sty m:val="p"/>
                            </m:rPr>
                            <a:rPr lang="en-US" altLang="zh-CN">
                              <a:solidFill>
                                <a:schemeClr val="bg1"/>
                              </a:solidFill>
                              <a:latin typeface="Cambria Math" panose="02040503050406030204" pitchFamily="18" charset="0"/>
                            </a:rPr>
                            <m:t>t</m:t>
                          </m:r>
                        </m:sup>
                      </m:sSubSup>
                      <m:r>
                        <a:rPr lang="en-US" altLang="zh-CN">
                          <a:solidFill>
                            <a:schemeClr val="bg1"/>
                          </a:solidFill>
                          <a:latin typeface="Cambria Math" panose="02040503050406030204" pitchFamily="18" charset="0"/>
                        </a:rPr>
                        <m:t>+</m:t>
                      </m:r>
                      <m:sSubSup>
                        <m:sSubSupPr>
                          <m:ctrlPr>
                            <a:rPr lang="zh-CN" altLang="zh-CN" i="1">
                              <a:solidFill>
                                <a:schemeClr val="bg1"/>
                              </a:solidFill>
                              <a:latin typeface="Cambria Math" panose="02040503050406030204" pitchFamily="18" charset="0"/>
                            </a:rPr>
                          </m:ctrlPr>
                        </m:sSubSupPr>
                        <m:e>
                          <m:r>
                            <m:rPr>
                              <m:sty m:val="p"/>
                            </m:rPr>
                            <a:rPr lang="en-US" altLang="zh-CN">
                              <a:solidFill>
                                <a:schemeClr val="bg1"/>
                              </a:solidFill>
                              <a:latin typeface="Cambria Math" panose="02040503050406030204" pitchFamily="18" charset="0"/>
                            </a:rPr>
                            <m:t>X</m:t>
                          </m:r>
                        </m:e>
                        <m:sub>
                          <m:r>
                            <m:rPr>
                              <m:sty m:val="p"/>
                            </m:rPr>
                            <a:rPr lang="en-US" altLang="zh-CN">
                              <a:solidFill>
                                <a:schemeClr val="bg1"/>
                              </a:solidFill>
                              <a:latin typeface="Cambria Math" panose="02040503050406030204" pitchFamily="18" charset="0"/>
                            </a:rPr>
                            <m:t>jk</m:t>
                          </m:r>
                        </m:sub>
                        <m:sup>
                          <m:r>
                            <m:rPr>
                              <m:sty m:val="p"/>
                            </m:rPr>
                            <a:rPr lang="en-US" altLang="zh-CN">
                              <a:solidFill>
                                <a:schemeClr val="bg1"/>
                              </a:solidFill>
                              <a:latin typeface="Cambria Math" panose="02040503050406030204" pitchFamily="18" charset="0"/>
                            </a:rPr>
                            <m:t>t</m:t>
                          </m:r>
                        </m:sup>
                      </m:sSubSup>
                      <m:r>
                        <a:rPr lang="en-US" altLang="zh-CN" i="1">
                          <a:solidFill>
                            <a:schemeClr val="bg1"/>
                          </a:solidFill>
                          <a:latin typeface="Cambria Math" panose="02040503050406030204" pitchFamily="18" charset="0"/>
                        </a:rPr>
                        <m:t>∗</m:t>
                      </m:r>
                      <m:sSubSup>
                        <m:sSubSupPr>
                          <m:ctrlPr>
                            <a:rPr lang="zh-CN" altLang="zh-CN" i="1">
                              <a:solidFill>
                                <a:schemeClr val="bg1"/>
                              </a:solidFill>
                              <a:latin typeface="Cambria Math" panose="02040503050406030204" pitchFamily="18" charset="0"/>
                            </a:rPr>
                          </m:ctrlPr>
                        </m:sSubSupPr>
                        <m:e>
                          <m:r>
                            <m:rPr>
                              <m:sty m:val="p"/>
                            </m:rPr>
                            <a:rPr lang="en-US" altLang="zh-CN">
                              <a:solidFill>
                                <a:schemeClr val="bg1"/>
                              </a:solidFill>
                              <a:latin typeface="Cambria Math" panose="02040503050406030204" pitchFamily="18" charset="0"/>
                            </a:rPr>
                            <m:t>f</m:t>
                          </m:r>
                        </m:e>
                        <m:sub>
                          <m:r>
                            <m:rPr>
                              <m:sty m:val="p"/>
                            </m:rPr>
                            <a:rPr lang="en-US" altLang="zh-CN">
                              <a:solidFill>
                                <a:schemeClr val="bg1"/>
                              </a:solidFill>
                              <a:latin typeface="Cambria Math" panose="02040503050406030204" pitchFamily="18" charset="0"/>
                            </a:rPr>
                            <m:t>k</m:t>
                          </m:r>
                        </m:sub>
                        <m:sup>
                          <m:r>
                            <m:rPr>
                              <m:sty m:val="p"/>
                            </m:rPr>
                            <a:rPr lang="en-US" altLang="zh-CN">
                              <a:solidFill>
                                <a:schemeClr val="bg1"/>
                              </a:solidFill>
                              <a:latin typeface="Cambria Math" panose="02040503050406030204" pitchFamily="18" charset="0"/>
                            </a:rPr>
                            <m:t>t</m:t>
                          </m:r>
                        </m:sup>
                      </m:sSubSup>
                      <m:r>
                        <a:rPr lang="en-US" altLang="zh-CN">
                          <a:solidFill>
                            <a:schemeClr val="bg1"/>
                          </a:solidFill>
                          <a:latin typeface="Cambria Math" panose="02040503050406030204" pitchFamily="18" charset="0"/>
                        </a:rPr>
                        <m:t>+</m:t>
                      </m:r>
                      <m:sSubSup>
                        <m:sSubSupPr>
                          <m:ctrlPr>
                            <a:rPr lang="zh-CN" altLang="zh-CN" i="1">
                              <a:solidFill>
                                <a:schemeClr val="bg1"/>
                              </a:solidFill>
                              <a:latin typeface="Cambria Math" panose="02040503050406030204" pitchFamily="18" charset="0"/>
                            </a:rPr>
                          </m:ctrlPr>
                        </m:sSubSupPr>
                        <m:e>
                          <m:r>
                            <m:rPr>
                              <m:sty m:val="p"/>
                            </m:rPr>
                            <a:rPr lang="en-US" altLang="zh-CN">
                              <a:solidFill>
                                <a:schemeClr val="bg1"/>
                              </a:solidFill>
                              <a:latin typeface="Cambria Math" panose="02040503050406030204" pitchFamily="18" charset="0"/>
                            </a:rPr>
                            <m:t>u</m:t>
                          </m:r>
                        </m:e>
                        <m:sub>
                          <m:r>
                            <m:rPr>
                              <m:sty m:val="p"/>
                            </m:rPr>
                            <a:rPr lang="en-US" altLang="zh-CN">
                              <a:solidFill>
                                <a:schemeClr val="bg1"/>
                              </a:solidFill>
                              <a:latin typeface="Cambria Math" panose="02040503050406030204" pitchFamily="18" charset="0"/>
                            </a:rPr>
                            <m:t>j</m:t>
                          </m:r>
                        </m:sub>
                        <m:sup>
                          <m:r>
                            <m:rPr>
                              <m:sty m:val="p"/>
                            </m:rPr>
                            <a:rPr lang="en-US" altLang="zh-CN">
                              <a:solidFill>
                                <a:schemeClr val="bg1"/>
                              </a:solidFill>
                              <a:latin typeface="Cambria Math" panose="02040503050406030204" pitchFamily="18" charset="0"/>
                            </a:rPr>
                            <m:t>t</m:t>
                          </m:r>
                        </m:sup>
                      </m:sSubSup>
                    </m:oMath>
                  </m:oMathPara>
                </a14:m>
                <a:endParaRPr lang="zh-CN" altLang="zh-CN" dirty="0">
                  <a:solidFill>
                    <a:schemeClr val="bg1"/>
                  </a:solidFill>
                </a:endParaRPr>
              </a:p>
            </p:txBody>
          </p:sp>
        </mc:Choice>
        <mc:Fallback>
          <p:sp>
            <p:nvSpPr>
              <p:cNvPr id="13" name="文本框 12"/>
              <p:cNvSpPr txBox="1">
                <a:spLocks noRot="1" noChangeAspect="1" noMove="1" noResize="1" noEditPoints="1" noAdjustHandles="1" noChangeArrowheads="1" noChangeShapeType="1" noTextEdit="1"/>
              </p:cNvSpPr>
              <p:nvPr/>
            </p:nvSpPr>
            <p:spPr>
              <a:xfrm>
                <a:off x="6542300" y="2336816"/>
                <a:ext cx="4223108" cy="877933"/>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11" name="标题 10"/>
          <p:cNvSpPr>
            <a:spLocks noGrp="1"/>
          </p:cNvSpPr>
          <p:nvPr>
            <p:ph type="title"/>
          </p:nvPr>
        </p:nvSpPr>
        <p:spPr/>
        <p:txBody>
          <a:bodyPr/>
          <a:lstStyle/>
          <a:p>
            <a:r>
              <a:rPr lang="zh-CN" altLang="en-US" dirty="0"/>
              <a:t>单因子回归</a:t>
            </a:r>
            <a:endParaRPr lang="zh-CN" altLang="en-US" dirty="0"/>
          </a:p>
        </p:txBody>
      </p:sp>
      <p:sp>
        <p:nvSpPr>
          <p:cNvPr id="14" name="灯片编号占位符 3"/>
          <p:cNvSpPr>
            <a:spLocks noGrp="1"/>
          </p:cNvSpPr>
          <p:nvPr>
            <p:ph type="sldNum" sz="quarter" idx="12"/>
          </p:nvPr>
        </p:nvSpPr>
        <p:spPr/>
        <p:txBody>
          <a:bodyPr/>
          <a:lstStyle/>
          <a:p>
            <a:fld id="{1827CD8D-0C45-4313-8514-3276C2338651}" type="slidenum">
              <a:rPr lang="zh-CN" altLang="en-US" smtClean="0"/>
            </a:fld>
            <a:endParaRPr lang="zh-CN" altLang="en-US" dirty="0"/>
          </a:p>
        </p:txBody>
      </p:sp>
      <p:sp>
        <p:nvSpPr>
          <p:cNvPr id="20" name="文本框 19"/>
          <p:cNvSpPr txBox="1"/>
          <p:nvPr/>
        </p:nvSpPr>
        <p:spPr>
          <a:xfrm>
            <a:off x="375920" y="1230167"/>
            <a:ext cx="1076714" cy="400110"/>
          </a:xfrm>
          <a:prstGeom prst="rect">
            <a:avLst/>
          </a:prstGeom>
          <a:solidFill>
            <a:srgbClr val="9C0308"/>
          </a:solidFill>
        </p:spPr>
        <p:txBody>
          <a:bodyPr wrap="square" rtlCol="0">
            <a:spAutoFit/>
          </a:bodyPr>
          <a:lstStyle/>
          <a:p>
            <a:pPr algn="ctr"/>
            <a:r>
              <a:rPr lang="zh-CN" altLang="en-US" sz="2000" dirty="0">
                <a:solidFill>
                  <a:schemeClr val="bg1"/>
                </a:solidFill>
              </a:rPr>
              <a:t>步骤一</a:t>
            </a:r>
            <a:endParaRPr lang="zh-CN" altLang="en-US" sz="2000" dirty="0">
              <a:solidFill>
                <a:schemeClr val="bg1"/>
              </a:solidFill>
            </a:endParaRPr>
          </a:p>
        </p:txBody>
      </p:sp>
      <p:sp>
        <p:nvSpPr>
          <p:cNvPr id="15" name="文本框 14"/>
          <p:cNvSpPr txBox="1"/>
          <p:nvPr/>
        </p:nvSpPr>
        <p:spPr>
          <a:xfrm>
            <a:off x="396240" y="2442403"/>
            <a:ext cx="4983628" cy="3139321"/>
          </a:xfrm>
          <a:prstGeom prst="rect">
            <a:avLst/>
          </a:prstGeom>
          <a:noFill/>
          <a:ln w="19050">
            <a:solidFill>
              <a:srgbClr val="972022"/>
            </a:solidFill>
            <a:prstDash val="sysDash"/>
          </a:ln>
        </p:spPr>
        <p:txBody>
          <a:bodyPr wrap="square" rtlCol="0">
            <a:spAutoFit/>
          </a:bodyPr>
          <a:lstStyle/>
          <a:p>
            <a:r>
              <a:rPr lang="zh-CN" altLang="zh-CN" dirty="0"/>
              <a:t>市场风险、行业风险、风格风险是影响股票收益最主要的三种因素，在验证风格因子有效性时， 必须考虑市场因子和行业因子的影响。对于市场因子和行业因子的处理方式有两种：</a:t>
            </a:r>
            <a:r>
              <a:rPr lang="en-US" altLang="zh-CN" dirty="0"/>
              <a:t>1. </a:t>
            </a:r>
            <a:r>
              <a:rPr lang="zh-CN" altLang="zh-CN" dirty="0"/>
              <a:t>市场因子和行业因子同时纳入模型；</a:t>
            </a:r>
            <a:r>
              <a:rPr lang="en-US" altLang="zh-CN" dirty="0"/>
              <a:t>2. </a:t>
            </a:r>
            <a:r>
              <a:rPr lang="zh-CN" altLang="zh-CN" dirty="0"/>
              <a:t>仅纳入行业因子，而将市场因子包含在行业因子中。第一种方式和第二种方式的区别在于，第一种方式行业因子收益率计算出来的是行业相对于市场的超额收益率，而第二种方式计算出来的收益率是行业绝对收益率。对于验证风格因子有效性而言，这两种方式是没有区别的。</a:t>
            </a:r>
            <a:r>
              <a:rPr lang="zh-CN" altLang="en-US" dirty="0"/>
              <a:t>我们这里使用的是第二种方式。</a:t>
            </a:r>
            <a:endParaRPr lang="zh-CN" altLang="en-US" dirty="0"/>
          </a:p>
        </p:txBody>
      </p:sp>
      <mc:AlternateContent xmlns:mc="http://schemas.openxmlformats.org/markup-compatibility/2006">
        <mc:Choice xmlns:a14="http://schemas.microsoft.com/office/drawing/2010/main" Requires="a14">
          <p:sp>
            <p:nvSpPr>
              <p:cNvPr id="16" name="文本框 15">
                <a:extLst>
                  <a:ext uri="{FF2B5EF4-FFF2-40B4-BE49-F238E27FC236}">
                    <ele attr="{A3E47AC6-ED96-4FB7-9F1E-047C676892B9}"/>
                  </a:ext>
                </a:extLst>
              </p:cNvPr>
              <p:cNvSpPr txBox="1"/>
              <p:nvPr/>
            </p:nvSpPr>
            <p:spPr>
              <a:xfrm>
                <a:off x="6162040" y="3701333"/>
                <a:ext cx="4983628" cy="2517612"/>
              </a:xfrm>
              <a:prstGeom prst="rect">
                <a:avLst/>
              </a:prstGeom>
              <a:noFill/>
              <a:ln w="19050">
                <a:solidFill>
                  <a:srgbClr val="972022"/>
                </a:solidFill>
                <a:prstDash val="sysDash"/>
              </a:ln>
            </p:spPr>
            <p:txBody>
              <a:bodyPr wrap="square" rtlCol="0">
                <a:spAutoFit/>
              </a:bodyPr>
              <a:lstStyle/>
              <a:p>
                <a14:m>
                  <m:oMath xmlns:m="http://schemas.openxmlformats.org/officeDocument/2006/math">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𝑟</m:t>
                        </m:r>
                      </m:e>
                      <m:sub>
                        <m:r>
                          <a:rPr lang="en-US" altLang="zh-CN" i="1">
                            <a:latin typeface="Cambria Math" panose="02040503050406030204" pitchFamily="18" charset="0"/>
                          </a:rPr>
                          <m:t>𝑗</m:t>
                        </m:r>
                      </m:sub>
                      <m:sup>
                        <m:r>
                          <a:rPr lang="en-US" altLang="zh-CN" i="1">
                            <a:latin typeface="Cambria Math" panose="02040503050406030204" pitchFamily="18" charset="0"/>
                          </a:rPr>
                          <m:t>𝑡</m:t>
                        </m:r>
                      </m:sup>
                    </m:sSubSup>
                  </m:oMath>
                </a14:m>
                <a:r>
                  <a:rPr lang="zh-CN" altLang="zh-CN" dirty="0"/>
                  <a:t>：股票</a:t>
                </a:r>
                <a:r>
                  <a:rPr lang="en-US" altLang="zh-CN" dirty="0"/>
                  <a:t>𝑗</a:t>
                </a:r>
                <a:r>
                  <a:rPr lang="zh-CN" altLang="zh-CN" dirty="0"/>
                  <a:t>在第</a:t>
                </a:r>
                <a:r>
                  <a:rPr lang="en-US" altLang="zh-CN" dirty="0"/>
                  <a:t>𝑡</a:t>
                </a:r>
                <a:r>
                  <a:rPr lang="zh-CN" altLang="zh-CN" dirty="0"/>
                  <a:t>期的收益率</a:t>
                </a:r>
              </a:p>
              <a:p>
                <a14:m>
                  <m:oMath xmlns:m="http://schemas.openxmlformats.org/officeDocument/2006/math">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𝑋</m:t>
                        </m:r>
                      </m:e>
                      <m:sub>
                        <m:r>
                          <a:rPr lang="en-US" altLang="zh-CN" i="1">
                            <a:latin typeface="Cambria Math" panose="02040503050406030204" pitchFamily="18" charset="0"/>
                          </a:rPr>
                          <m:t>𝑗𝑠</m:t>
                        </m:r>
                      </m:sub>
                      <m:sup>
                        <m:r>
                          <a:rPr lang="en-US" altLang="zh-CN" i="1">
                            <a:latin typeface="Cambria Math" panose="02040503050406030204" pitchFamily="18" charset="0"/>
                          </a:rPr>
                          <m:t>𝑡</m:t>
                        </m:r>
                      </m:sup>
                    </m:sSubSup>
                  </m:oMath>
                </a14:m>
                <a:r>
                  <a:rPr lang="zh-CN" altLang="zh-CN" dirty="0"/>
                  <a:t>：股票</a:t>
                </a:r>
                <a:r>
                  <a:rPr lang="en-US" altLang="zh-CN" dirty="0"/>
                  <a:t>𝑗</a:t>
                </a:r>
                <a:r>
                  <a:rPr lang="zh-CN" altLang="zh-CN" dirty="0"/>
                  <a:t>在第</a:t>
                </a:r>
                <a:r>
                  <a:rPr lang="en-US" altLang="zh-CN" dirty="0"/>
                  <a:t>𝑡</a:t>
                </a:r>
                <a:r>
                  <a:rPr lang="zh-CN" altLang="zh-CN" dirty="0"/>
                  <a:t>期在行业</a:t>
                </a:r>
                <a:r>
                  <a:rPr lang="en-US" altLang="zh-CN" dirty="0"/>
                  <a:t>𝑠</a:t>
                </a:r>
                <a:r>
                  <a:rPr lang="zh-CN" altLang="zh-CN" dirty="0"/>
                  <a:t>上的暴露</a:t>
                </a:r>
              </a:p>
              <a:p>
                <a14:m>
                  <m:oMath xmlns:m="http://schemas.openxmlformats.org/officeDocument/2006/math">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𝑠</m:t>
                        </m:r>
                      </m:sub>
                      <m:sup>
                        <m:r>
                          <a:rPr lang="en-US" altLang="zh-CN" i="1">
                            <a:latin typeface="Cambria Math" panose="02040503050406030204" pitchFamily="18" charset="0"/>
                          </a:rPr>
                          <m:t>𝑡</m:t>
                        </m:r>
                      </m:sup>
                    </m:sSubSup>
                  </m:oMath>
                </a14:m>
                <a:r>
                  <a:rPr lang="zh-CN" altLang="zh-CN" dirty="0"/>
                  <a:t>：行业</a:t>
                </a:r>
                <a:r>
                  <a:rPr lang="en-US" altLang="zh-CN" dirty="0"/>
                  <a:t>𝑠</a:t>
                </a:r>
                <a:r>
                  <a:rPr lang="zh-CN" altLang="zh-CN" dirty="0"/>
                  <a:t>在第</a:t>
                </a:r>
                <a:r>
                  <a:rPr lang="en-US" altLang="zh-CN" dirty="0"/>
                  <a:t>𝑡</a:t>
                </a:r>
                <a:r>
                  <a:rPr lang="zh-CN" altLang="zh-CN" dirty="0"/>
                  <a:t>期的收益率</a:t>
                </a:r>
              </a:p>
              <a:p>
                <a14:m>
                  <m:oMath xmlns:m="http://schemas.openxmlformats.org/officeDocument/2006/math">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𝑋</m:t>
                        </m:r>
                      </m:e>
                      <m:sub>
                        <m:r>
                          <a:rPr lang="en-US" altLang="zh-CN" i="1">
                            <a:latin typeface="Cambria Math" panose="02040503050406030204" pitchFamily="18" charset="0"/>
                          </a:rPr>
                          <m:t>𝑗𝑘</m:t>
                        </m:r>
                      </m:sub>
                      <m:sup>
                        <m:r>
                          <a:rPr lang="en-US" altLang="zh-CN" i="1">
                            <a:latin typeface="Cambria Math" panose="02040503050406030204" pitchFamily="18" charset="0"/>
                          </a:rPr>
                          <m:t>𝑡</m:t>
                        </m:r>
                      </m:sup>
                    </m:sSubSup>
                  </m:oMath>
                </a14:m>
                <a:r>
                  <a:rPr lang="zh-CN" altLang="zh-CN" dirty="0"/>
                  <a:t>：股票</a:t>
                </a:r>
                <a:r>
                  <a:rPr lang="en-US" altLang="zh-CN" dirty="0"/>
                  <a:t>𝑗</a:t>
                </a:r>
                <a:r>
                  <a:rPr lang="zh-CN" altLang="zh-CN" dirty="0"/>
                  <a:t>在第</a:t>
                </a:r>
                <a:r>
                  <a:rPr lang="en-US" altLang="zh-CN" dirty="0"/>
                  <a:t>𝑡</a:t>
                </a:r>
                <a:r>
                  <a:rPr lang="zh-CN" altLang="zh-CN" dirty="0"/>
                  <a:t>期在因子</a:t>
                </a:r>
                <a:r>
                  <a:rPr lang="en-US" altLang="zh-CN" dirty="0"/>
                  <a:t>𝑘</a:t>
                </a:r>
                <a:r>
                  <a:rPr lang="zh-CN" altLang="zh-CN" dirty="0"/>
                  <a:t>上的暴露</a:t>
                </a:r>
              </a:p>
              <a:p>
                <a14:m>
                  <m:oMath xmlns:m="http://schemas.openxmlformats.org/officeDocument/2006/math">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𝑘</m:t>
                        </m:r>
                      </m:sub>
                      <m:sup>
                        <m:r>
                          <a:rPr lang="en-US" altLang="zh-CN" i="1">
                            <a:latin typeface="Cambria Math" panose="02040503050406030204" pitchFamily="18" charset="0"/>
                          </a:rPr>
                          <m:t>𝑡</m:t>
                        </m:r>
                      </m:sup>
                    </m:sSubSup>
                  </m:oMath>
                </a14:m>
                <a:r>
                  <a:rPr lang="zh-CN" altLang="zh-CN" dirty="0"/>
                  <a:t>：因子</a:t>
                </a:r>
                <a:r>
                  <a:rPr lang="en-US" altLang="zh-CN" dirty="0"/>
                  <a:t>𝑘</a:t>
                </a:r>
                <a:r>
                  <a:rPr lang="zh-CN" altLang="zh-CN" dirty="0"/>
                  <a:t>在第</a:t>
                </a:r>
                <a:r>
                  <a:rPr lang="en-US" altLang="zh-CN" dirty="0"/>
                  <a:t>𝑡</a:t>
                </a:r>
                <a:r>
                  <a:rPr lang="zh-CN" altLang="zh-CN" dirty="0"/>
                  <a:t>期的收益率</a:t>
                </a:r>
              </a:p>
              <a:p>
                <a14:m>
                  <m:oMath xmlns:m="http://schemas.openxmlformats.org/officeDocument/2006/math">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𝑗</m:t>
                        </m:r>
                      </m:sub>
                      <m:sup>
                        <m:r>
                          <a:rPr lang="en-US" altLang="zh-CN" i="1">
                            <a:latin typeface="Cambria Math" panose="02040503050406030204" pitchFamily="18" charset="0"/>
                          </a:rPr>
                          <m:t>𝑡</m:t>
                        </m:r>
                      </m:sup>
                    </m:sSubSup>
                  </m:oMath>
                </a14:m>
                <a:r>
                  <a:rPr lang="zh-CN" altLang="zh-CN" dirty="0"/>
                  <a:t>：股票</a:t>
                </a:r>
                <a:r>
                  <a:rPr lang="en-US" altLang="zh-CN" dirty="0"/>
                  <a:t>𝑗</a:t>
                </a:r>
                <a:r>
                  <a:rPr lang="zh-CN" altLang="zh-CN" dirty="0"/>
                  <a:t>在第</a:t>
                </a:r>
                <a:r>
                  <a:rPr lang="en-US" altLang="zh-CN" dirty="0"/>
                  <a:t>t</a:t>
                </a:r>
                <a:r>
                  <a:rPr lang="zh-CN" altLang="zh-CN" dirty="0"/>
                  <a:t>期的特质收益率</a:t>
                </a:r>
              </a:p>
              <a:p>
                <a14:m>
                  <m:oMath xmlns:m="http://schemas.openxmlformats.org/officeDocument/2006/math">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𝑋</m:t>
                        </m:r>
                      </m:e>
                      <m:sub>
                        <m:r>
                          <a:rPr lang="en-US" altLang="zh-CN" i="1">
                            <a:latin typeface="Cambria Math" panose="02040503050406030204" pitchFamily="18" charset="0"/>
                          </a:rPr>
                          <m:t>𝑗𝑠</m:t>
                        </m:r>
                      </m:sub>
                      <m:sup>
                        <m:r>
                          <a:rPr lang="en-US" altLang="zh-CN" i="1">
                            <a:latin typeface="Cambria Math" panose="02040503050406030204" pitchFamily="18" charset="0"/>
                          </a:rPr>
                          <m:t>𝑡</m:t>
                        </m:r>
                      </m:sup>
                    </m:sSubSup>
                  </m:oMath>
                </a14:m>
                <a:r>
                  <a:rPr lang="zh-CN" altLang="zh-CN" dirty="0"/>
                  <a:t>是一个</a:t>
                </a:r>
                <a:r>
                  <a:rPr lang="en-US" altLang="zh-CN" dirty="0"/>
                  <a:t>0-1</a:t>
                </a:r>
                <a:r>
                  <a:rPr lang="zh-CN" altLang="zh-CN" dirty="0"/>
                  <a:t>哑变量，即如果股票</a:t>
                </a:r>
                <a:r>
                  <a:rPr lang="en-US" altLang="zh-CN" dirty="0"/>
                  <a:t>𝑗</a:t>
                </a:r>
                <a:r>
                  <a:rPr lang="zh-CN" altLang="zh-CN" dirty="0"/>
                  <a:t>属于行业</a:t>
                </a:r>
                <a:r>
                  <a:rPr lang="en-US" altLang="zh-CN" dirty="0"/>
                  <a:t>𝑠</a:t>
                </a:r>
                <a:r>
                  <a:rPr lang="zh-CN" altLang="zh-CN" dirty="0"/>
                  <a:t>，则暴露度为</a:t>
                </a:r>
                <a:r>
                  <a:rPr lang="en-US" altLang="zh-CN" dirty="0"/>
                  <a:t>1</a:t>
                </a:r>
                <a:r>
                  <a:rPr lang="zh-CN" altLang="zh-CN" dirty="0"/>
                  <a:t>，否则为</a:t>
                </a:r>
                <a:r>
                  <a:rPr lang="en-US" altLang="zh-CN" dirty="0"/>
                  <a:t>0</a:t>
                </a:r>
                <a:endParaRPr lang="zh-CN" altLang="en-US" sz="2000" dirty="0"/>
              </a:p>
            </p:txBody>
          </p:sp>
        </mc:Choice>
        <mc:Fallback>
          <p:sp>
            <p:nvSpPr>
              <p:cNvPr id="16" name="文本框 15"/>
              <p:cNvSpPr txBox="1">
                <a:spLocks noRot="1" noChangeAspect="1" noMove="1" noResize="1" noEditPoints="1" noAdjustHandles="1" noChangeArrowheads="1" noChangeShapeType="1" noTextEdit="1"/>
              </p:cNvSpPr>
              <p:nvPr/>
            </p:nvSpPr>
            <p:spPr>
              <a:xfrm>
                <a:off x="6162040" y="3701333"/>
                <a:ext cx="4983628" cy="2517612"/>
              </a:xfrm>
              <a:prstGeom prst="rect">
                <a:avLst/>
              </a:prstGeom>
              <a:blipFill rotWithShape="1">
                <a:blip r:embed="rId2"/>
                <a:stretch>
                  <a:fillRect l="-976" t="-1442" b="-2644"/>
                </a:stretch>
              </a:blipFill>
              <a:ln w="19050">
                <a:solidFill>
                  <a:srgbClr val="972022"/>
                </a:solidFill>
                <a:prstDash val="sysDash"/>
              </a:ln>
            </p:spPr>
            <p:txBody>
              <a:bodyPr/>
              <a:lstStyle/>
              <a:p>
                <a:r>
                  <a:rPr lang="zh-CN" altLang="en-US">
                    <a:noFill/>
                  </a:rPr>
                  <a:t> </a:t>
                </a:r>
                <a:endParaRPr lang="zh-CN" altLang="en-US">
                  <a:noFill/>
                </a:endParaRPr>
              </a:p>
            </p:txBody>
          </p:sp>
        </mc:Fallback>
      </mc:AlternateContent>
      <p:cxnSp>
        <p:nvCxnSpPr>
          <p:cNvPr id="7" name="直接箭头连接符 6"/>
          <p:cNvCxnSpPr/>
          <p:nvPr/>
        </p:nvCxnSpPr>
        <p:spPr>
          <a:xfrm>
            <a:off x="5442012" y="2849732"/>
            <a:ext cx="976543" cy="0"/>
          </a:xfrm>
          <a:prstGeom prst="straightConnector1">
            <a:avLst/>
          </a:prstGeom>
          <a:ln>
            <a:solidFill>
              <a:srgbClr val="9C0308"/>
            </a:solidFill>
            <a:tailEnd type="triangle"/>
          </a:ln>
        </p:spPr>
        <p:style>
          <a:lnRef idx="3">
            <a:schemeClr val="dk1"/>
          </a:lnRef>
          <a:fillRef idx="0">
            <a:schemeClr val="dk1"/>
          </a:fillRef>
          <a:effectRef idx="2">
            <a:schemeClr val="dk1"/>
          </a:effectRef>
          <a:fontRef idx="minor">
            <a:schemeClr val="tx1"/>
          </a:fontRef>
        </p:style>
      </p:cxnSp>
      <p:cxnSp>
        <p:nvCxnSpPr>
          <p:cNvPr id="17" name="直接箭头连接符 16"/>
          <p:cNvCxnSpPr/>
          <p:nvPr/>
        </p:nvCxnSpPr>
        <p:spPr>
          <a:xfrm>
            <a:off x="8671610" y="3283036"/>
            <a:ext cx="0" cy="362952"/>
          </a:xfrm>
          <a:prstGeom prst="straightConnector1">
            <a:avLst/>
          </a:prstGeom>
          <a:ln>
            <a:solidFill>
              <a:srgbClr val="9C0308"/>
            </a:solidFill>
            <a:tailEnd type="triangle"/>
          </a:ln>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337196" y="2083687"/>
            <a:ext cx="4453984" cy="400110"/>
          </a:xfrm>
          <a:prstGeom prst="rect">
            <a:avLst/>
          </a:prstGeom>
          <a:noFill/>
        </p:spPr>
        <p:txBody>
          <a:bodyPr wrap="square" rtlCol="0">
            <a:spAutoFit/>
          </a:bodyPr>
          <a:lstStyle/>
          <a:p>
            <a:r>
              <a:rPr lang="zh-CN" altLang="en-US" sz="2000" dirty="0">
                <a:solidFill>
                  <a:srgbClr val="9C0308"/>
                </a:solidFill>
                <a:latin typeface="微软雅黑" panose="020B0503020204020204" pitchFamily="34" charset="-122"/>
                <a:ea typeface="微软雅黑" panose="020B0503020204020204" pitchFamily="34" charset="-122"/>
              </a:rPr>
              <a:t>多因子模型理论介绍</a:t>
            </a:r>
            <a:endParaRPr lang="zh-CN" altLang="en-US" sz="2000" dirty="0">
              <a:solidFill>
                <a:srgbClr val="9C0308"/>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4337196" y="3019084"/>
            <a:ext cx="4453984" cy="706755"/>
          </a:xfrm>
          <a:prstGeom prst="rect">
            <a:avLst/>
          </a:prstGeom>
          <a:noFill/>
        </p:spPr>
        <p:txBody>
          <a:bodyPr wrap="square" rtlCol="0">
            <a:spAutoFit/>
          </a:bodyPr>
          <a:lstStyle/>
          <a:p>
            <a:pPr algn="l">
              <a:buClrTx/>
              <a:buSzTx/>
              <a:buFontTx/>
            </a:pPr>
            <a:r>
              <a:rPr lang="zh-CN" altLang="en-US" sz="2000" dirty="0">
                <a:solidFill>
                  <a:schemeClr val="bg1">
                    <a:lumMod val="65000"/>
                  </a:schemeClr>
                </a:solidFill>
                <a:latin typeface="微软雅黑" panose="020B0503020204020204" pitchFamily="34" charset="-122"/>
                <a:ea typeface="微软雅黑" panose="020B0503020204020204" pitchFamily="34" charset="-122"/>
                <a:sym typeface="+mn-ea"/>
              </a:rPr>
              <a:t>因子有效性评价</a:t>
            </a:r>
            <a:endParaRPr lang="zh-CN" altLang="en-US" sz="2000" dirty="0">
              <a:solidFill>
                <a:schemeClr val="bg1">
                  <a:lumMod val="65000"/>
                </a:schemeClr>
              </a:solidFill>
              <a:latin typeface="微软雅黑" panose="020B0503020204020204" pitchFamily="34" charset="-122"/>
              <a:ea typeface="微软雅黑" panose="020B0503020204020204" pitchFamily="34" charset="-122"/>
            </a:endParaRPr>
          </a:p>
          <a:p>
            <a:pPr algn="l">
              <a:buClrTx/>
              <a:buSzTx/>
              <a:buFontTx/>
            </a:pPr>
            <a:endParaRPr lang="zh-CN" altLang="en-US" sz="20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337196" y="4039545"/>
            <a:ext cx="4375830" cy="398780"/>
          </a:xfrm>
          <a:prstGeom prst="rect">
            <a:avLst/>
          </a:prstGeom>
          <a:noFill/>
        </p:spPr>
        <p:txBody>
          <a:bodyPr wrap="square" rtlCol="0">
            <a:spAutoFit/>
          </a:bodyPr>
          <a:lstStyle/>
          <a:p>
            <a:pPr algn="l">
              <a:buClrTx/>
              <a:buSzTx/>
              <a:buFontTx/>
            </a:pPr>
            <a:r>
              <a:rPr lang="zh-CN" altLang="en-US" sz="2000" dirty="0">
                <a:solidFill>
                  <a:schemeClr val="bg1">
                    <a:lumMod val="65000"/>
                  </a:schemeClr>
                </a:solidFill>
                <a:latin typeface="微软雅黑" panose="020B0503020204020204" pitchFamily="34" charset="-122"/>
                <a:ea typeface="微软雅黑" panose="020B0503020204020204" pitchFamily="34" charset="-122"/>
                <a:sym typeface="+mn-ea"/>
              </a:rPr>
              <a:t>因子类型与分布规律</a:t>
            </a:r>
            <a:endParaRPr lang="zh-CN" altLang="en-US" sz="20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4337196" y="5017474"/>
            <a:ext cx="4721270" cy="398780"/>
          </a:xfrm>
          <a:prstGeom prst="rect">
            <a:avLst/>
          </a:prstGeom>
          <a:noFill/>
        </p:spPr>
        <p:txBody>
          <a:bodyPr wrap="square" rtlCol="0">
            <a:spAutoFit/>
          </a:bodyPr>
          <a:lstStyle/>
          <a:p>
            <a:r>
              <a:rPr lang="zh-CN" altLang="en-US" sz="2000" dirty="0">
                <a:solidFill>
                  <a:schemeClr val="bg1">
                    <a:lumMod val="65000"/>
                  </a:schemeClr>
                </a:solidFill>
                <a:latin typeface="微软雅黑" panose="020B0503020204020204" pitchFamily="34" charset="-122"/>
                <a:ea typeface="微软雅黑" panose="020B0503020204020204" pitchFamily="34" charset="-122"/>
              </a:rPr>
              <a:t>单因子回测</a:t>
            </a:r>
            <a:endParaRPr lang="zh-CN" altLang="en-US" sz="20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 name="标题 3"/>
          <p:cNvSpPr>
            <a:spLocks noGrp="1"/>
          </p:cNvSpPr>
          <p:nvPr>
            <p:ph type="title"/>
          </p:nvPr>
        </p:nvSpPr>
        <p:spPr/>
        <p:txBody>
          <a:bodyPr/>
          <a:lstStyle/>
          <a:p>
            <a:r>
              <a:rPr lang="zh-CN" altLang="en-US" dirty="0"/>
              <a:t>多因子模型</a:t>
            </a:r>
            <a:r>
              <a:rPr lang="en-US" altLang="zh-CN" dirty="0"/>
              <a:t>I</a:t>
            </a:r>
            <a:endParaRPr lang="zh-CN" altLang="en-US" dirty="0"/>
          </a:p>
        </p:txBody>
      </p:sp>
      <p:sp>
        <p:nvSpPr>
          <p:cNvPr id="13" name="灯片编号占位符 3"/>
          <p:cNvSpPr>
            <a:spLocks noGrp="1"/>
          </p:cNvSpPr>
          <p:nvPr>
            <p:ph type="sldNum" sz="quarter" idx="12"/>
          </p:nvPr>
        </p:nvSpPr>
        <p:spPr/>
        <p:txBody>
          <a:bodyPr/>
          <a:lstStyle/>
          <a:p>
            <a:fld id="{1827CD8D-0C45-4313-8514-3276C2338651}" type="slidenum">
              <a:rPr lang="zh-CN" altLang="en-US" smtClean="0"/>
            </a:fld>
            <a:endParaRPr lang="zh-CN" altLang="en-US" dirty="0"/>
          </a:p>
        </p:txBody>
      </p:sp>
      <p:sp>
        <p:nvSpPr>
          <p:cNvPr id="2" name="矩形 1"/>
          <p:cNvSpPr/>
          <p:nvPr/>
        </p:nvSpPr>
        <p:spPr>
          <a:xfrm>
            <a:off x="2372995" y="4848225"/>
            <a:ext cx="7332980" cy="116649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3" name="文本框 12"/>
              <p:cNvSpPr txBox="1"/>
              <p:nvPr/>
            </p:nvSpPr>
            <p:spPr>
              <a:xfrm>
                <a:off x="8120235" y="2528792"/>
                <a:ext cx="2193327" cy="685957"/>
              </a:xfrm>
              <a:prstGeom prst="rect">
                <a:avLst/>
              </a:prstGeom>
              <a:solidFill>
                <a:srgbClr val="9C0308"/>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mtClean="0">
                          <a:solidFill>
                            <a:schemeClr val="bg1"/>
                          </a:solidFill>
                          <a:latin typeface="Cambria Math" panose="02040503050406030204" pitchFamily="18" charset="0"/>
                        </a:rPr>
                        <m:t>t</m:t>
                      </m:r>
                      <m:r>
                        <a:rPr lang="en-US" altLang="zh-CN" smtClean="0">
                          <a:solidFill>
                            <a:schemeClr val="bg1"/>
                          </a:solidFill>
                          <a:latin typeface="Cambria Math" panose="02040503050406030204" pitchFamily="18" charset="0"/>
                        </a:rPr>
                        <m:t>=</m:t>
                      </m:r>
                      <m:f>
                        <m:fPr>
                          <m:ctrlPr>
                            <a:rPr lang="zh-CN" altLang="zh-CN" i="1">
                              <a:solidFill>
                                <a:schemeClr val="bg1"/>
                              </a:solidFill>
                              <a:latin typeface="Cambria Math" panose="02040503050406030204" pitchFamily="18" charset="0"/>
                            </a:rPr>
                          </m:ctrlPr>
                        </m:fPr>
                        <m:num>
                          <m:acc>
                            <m:accPr>
                              <m:chr m:val="̅"/>
                              <m:ctrlPr>
                                <a:rPr lang="zh-CN" altLang="zh-CN" i="1">
                                  <a:solidFill>
                                    <a:schemeClr val="bg1"/>
                                  </a:solidFill>
                                  <a:latin typeface="Cambria Math" panose="02040503050406030204" pitchFamily="18" charset="0"/>
                                </a:rPr>
                              </m:ctrlPr>
                            </m:accPr>
                            <m:e>
                              <m:r>
                                <m:rPr>
                                  <m:sty m:val="p"/>
                                </m:rPr>
                                <a:rPr lang="en-US" altLang="zh-CN">
                                  <a:solidFill>
                                    <a:schemeClr val="bg1"/>
                                  </a:solidFill>
                                  <a:latin typeface="Cambria Math" panose="02040503050406030204" pitchFamily="18" charset="0"/>
                                </a:rPr>
                                <m:t>x</m:t>
                              </m:r>
                            </m:e>
                          </m:acc>
                          <m:r>
                            <a:rPr lang="en-US" altLang="zh-CN" i="1">
                              <a:solidFill>
                                <a:schemeClr val="bg1"/>
                              </a:solidFill>
                              <a:latin typeface="Cambria Math" panose="02040503050406030204" pitchFamily="18" charset="0"/>
                            </a:rPr>
                            <m:t>−</m:t>
                          </m:r>
                          <m:r>
                            <m:rPr>
                              <m:sty m:val="p"/>
                            </m:rPr>
                            <a:rPr lang="en-US" altLang="zh-CN">
                              <a:solidFill>
                                <a:schemeClr val="bg1"/>
                              </a:solidFill>
                              <a:latin typeface="Cambria Math" panose="02040503050406030204" pitchFamily="18" charset="0"/>
                            </a:rPr>
                            <m:t>μ</m:t>
                          </m:r>
                        </m:num>
                        <m:den>
                          <m:r>
                            <m:rPr>
                              <m:sty m:val="p"/>
                            </m:rPr>
                            <a:rPr lang="en-US" altLang="zh-CN">
                              <a:solidFill>
                                <a:schemeClr val="bg1"/>
                              </a:solidFill>
                              <a:latin typeface="Cambria Math" panose="02040503050406030204" pitchFamily="18" charset="0"/>
                            </a:rPr>
                            <m:t>σ</m:t>
                          </m:r>
                          <m:r>
                            <m:rPr>
                              <m:lit/>
                            </m:rPr>
                            <a:rPr lang="en-US" altLang="zh-CN">
                              <a:solidFill>
                                <a:schemeClr val="bg1"/>
                              </a:solidFill>
                              <a:latin typeface="Cambria Math" panose="02040503050406030204" pitchFamily="18" charset="0"/>
                            </a:rPr>
                            <m:t>/</m:t>
                          </m:r>
                          <m:rad>
                            <m:radPr>
                              <m:degHide m:val="on"/>
                              <m:ctrlPr>
                                <a:rPr lang="zh-CN" altLang="zh-CN" i="1">
                                  <a:solidFill>
                                    <a:schemeClr val="bg1"/>
                                  </a:solidFill>
                                  <a:latin typeface="Cambria Math" panose="02040503050406030204" pitchFamily="18" charset="0"/>
                                </a:rPr>
                              </m:ctrlPr>
                            </m:radPr>
                            <m:deg/>
                            <m:e>
                              <m:r>
                                <m:rPr>
                                  <m:sty m:val="p"/>
                                </m:rPr>
                                <a:rPr lang="en-US" altLang="zh-CN">
                                  <a:solidFill>
                                    <a:schemeClr val="bg1"/>
                                  </a:solidFill>
                                  <a:latin typeface="Cambria Math" panose="02040503050406030204" pitchFamily="18" charset="0"/>
                                </a:rPr>
                                <m:t>n</m:t>
                              </m:r>
                              <m:r>
                                <a:rPr lang="en-US" altLang="zh-CN" i="1">
                                  <a:solidFill>
                                    <a:schemeClr val="bg1"/>
                                  </a:solidFill>
                                  <a:latin typeface="Cambria Math" panose="02040503050406030204" pitchFamily="18" charset="0"/>
                                </a:rPr>
                                <m:t>−</m:t>
                              </m:r>
                              <m:r>
                                <a:rPr lang="en-US" altLang="zh-CN">
                                  <a:solidFill>
                                    <a:schemeClr val="bg1"/>
                                  </a:solidFill>
                                  <a:latin typeface="Cambria Math" panose="02040503050406030204" pitchFamily="18" charset="0"/>
                                </a:rPr>
                                <m:t>1</m:t>
                              </m:r>
                            </m:e>
                          </m:rad>
                        </m:den>
                      </m:f>
                    </m:oMath>
                  </m:oMathPara>
                </a14:m>
                <a:endParaRPr lang="zh-CN" altLang="zh-CN" dirty="0">
                  <a:solidFill>
                    <a:schemeClr val="bg1"/>
                  </a:solidFill>
                </a:endParaRPr>
              </a:p>
            </p:txBody>
          </p:sp>
        </mc:Choice>
        <mc:Fallback>
          <p:sp>
            <p:nvSpPr>
              <p:cNvPr id="13" name="文本框 12"/>
              <p:cNvSpPr txBox="1">
                <a:spLocks noRot="1" noChangeAspect="1" noMove="1" noResize="1" noEditPoints="1" noAdjustHandles="1" noChangeArrowheads="1" noChangeShapeType="1" noTextEdit="1"/>
              </p:cNvSpPr>
              <p:nvPr/>
            </p:nvSpPr>
            <p:spPr>
              <a:xfrm>
                <a:off x="8120235" y="2528792"/>
                <a:ext cx="2193327" cy="685957"/>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11" name="标题 10"/>
          <p:cNvSpPr>
            <a:spLocks noGrp="1"/>
          </p:cNvSpPr>
          <p:nvPr>
            <p:ph type="title"/>
          </p:nvPr>
        </p:nvSpPr>
        <p:spPr/>
        <p:txBody>
          <a:bodyPr/>
          <a:lstStyle/>
          <a:p>
            <a:r>
              <a:rPr lang="zh-CN" altLang="en-US" dirty="0"/>
              <a:t>单因子回归</a:t>
            </a:r>
            <a:endParaRPr lang="zh-CN" altLang="en-US" dirty="0"/>
          </a:p>
        </p:txBody>
      </p:sp>
      <p:sp>
        <p:nvSpPr>
          <p:cNvPr id="14" name="灯片编号占位符 3"/>
          <p:cNvSpPr>
            <a:spLocks noGrp="1"/>
          </p:cNvSpPr>
          <p:nvPr>
            <p:ph type="sldNum" sz="quarter" idx="12"/>
          </p:nvPr>
        </p:nvSpPr>
        <p:spPr/>
        <p:txBody>
          <a:bodyPr/>
          <a:lstStyle/>
          <a:p>
            <a:fld id="{1827CD8D-0C45-4313-8514-3276C2338651}" type="slidenum">
              <a:rPr lang="zh-CN" altLang="en-US" smtClean="0"/>
            </a:fld>
            <a:endParaRPr lang="zh-CN" altLang="en-US" dirty="0"/>
          </a:p>
        </p:txBody>
      </p:sp>
      <p:sp>
        <p:nvSpPr>
          <p:cNvPr id="20" name="文本框 19"/>
          <p:cNvSpPr txBox="1"/>
          <p:nvPr/>
        </p:nvSpPr>
        <p:spPr>
          <a:xfrm>
            <a:off x="375920" y="1230167"/>
            <a:ext cx="1076714" cy="400110"/>
          </a:xfrm>
          <a:prstGeom prst="rect">
            <a:avLst/>
          </a:prstGeom>
          <a:solidFill>
            <a:srgbClr val="9C0308"/>
          </a:solidFill>
        </p:spPr>
        <p:txBody>
          <a:bodyPr wrap="square" rtlCol="0">
            <a:spAutoFit/>
          </a:bodyPr>
          <a:lstStyle/>
          <a:p>
            <a:pPr algn="ctr"/>
            <a:r>
              <a:rPr lang="zh-CN" altLang="en-US" sz="2000" dirty="0">
                <a:solidFill>
                  <a:schemeClr val="bg1"/>
                </a:solidFill>
              </a:rPr>
              <a:t>步骤二</a:t>
            </a:r>
            <a:endParaRPr lang="zh-CN" altLang="en-US" sz="2000" dirty="0">
              <a:solidFill>
                <a:schemeClr val="bg1"/>
              </a:solidFill>
            </a:endParaRPr>
          </a:p>
        </p:txBody>
      </p:sp>
      <mc:AlternateContent xmlns:mc="http://schemas.openxmlformats.org/markup-compatibility/2006">
        <mc:Choice xmlns:a14="http://schemas.microsoft.com/office/drawing/2010/main" Requires="a14">
          <p:sp>
            <p:nvSpPr>
              <p:cNvPr id="15" name="文本框 14">
                <a:extLst>
                  <a:ext uri="{FF2B5EF4-FFF2-40B4-BE49-F238E27FC236}">
                    <ele attr="{0B682DB0-EA3E-43F6-95D8-B94EFD660971}"/>
                  </a:ext>
                </a:extLst>
              </p:cNvPr>
              <p:cNvSpPr txBox="1"/>
              <p:nvPr/>
            </p:nvSpPr>
            <p:spPr>
              <a:xfrm>
                <a:off x="1035432" y="3429000"/>
                <a:ext cx="5532931" cy="968150"/>
              </a:xfrm>
              <a:prstGeom prst="rect">
                <a:avLst/>
              </a:prstGeom>
              <a:noFill/>
              <a:ln w="19050">
                <a:solidFill>
                  <a:srgbClr val="972022"/>
                </a:solidFill>
                <a:prstDash val="sysDash"/>
              </a:ln>
            </p:spPr>
            <p:txBody>
              <a:bodyPr wrap="square" rtlCol="0">
                <a:spAutoFit/>
              </a:bodyPr>
              <a:lstStyle/>
              <a:p>
                <a14:m>
                  <m:oMath xmlns:m="http://schemas.openxmlformats.org/officeDocument/2006/math">
                    <m:sSubSup>
                      <m:sSubSupPr>
                        <m:ctrlPr>
                          <a:rPr lang="zh-CN" altLang="zh-CN" i="1">
                            <a:latin typeface="Cambria Math" panose="02040503050406030204" pitchFamily="18" charset="0"/>
                          </a:rPr>
                        </m:ctrlPr>
                      </m:sSubSupPr>
                      <m:e>
                        <m:r>
                          <m:rPr>
                            <m:sty m:val="p"/>
                          </m:rPr>
                          <a:rPr lang="en-US" altLang="zh-CN">
                            <a:latin typeface="Cambria Math" panose="02040503050406030204" pitchFamily="18" charset="0"/>
                          </a:rPr>
                          <m:t>f</m:t>
                        </m:r>
                      </m:e>
                      <m:sub>
                        <m:r>
                          <m:rPr>
                            <m:sty m:val="p"/>
                          </m:rPr>
                          <a:rPr lang="en-US" altLang="zh-CN">
                            <a:latin typeface="Cambria Math" panose="02040503050406030204" pitchFamily="18" charset="0"/>
                          </a:rPr>
                          <m:t>k</m:t>
                        </m:r>
                      </m:sub>
                      <m:sup>
                        <m:r>
                          <m:rPr>
                            <m:sty m:val="p"/>
                          </m:rPr>
                          <a:rPr lang="en-US" altLang="zh-CN">
                            <a:latin typeface="Cambria Math" panose="02040503050406030204" pitchFamily="18" charset="0"/>
                          </a:rPr>
                          <m:t>t</m:t>
                        </m:r>
                      </m:sup>
                    </m:sSubSup>
                  </m:oMath>
                </a14:m>
                <a:r>
                  <a:rPr lang="zh-CN" altLang="zh-CN" dirty="0"/>
                  <a:t>是因子</a:t>
                </a:r>
                <a:r>
                  <a:rPr lang="en-US" altLang="zh-CN" dirty="0"/>
                  <a:t>𝑘</a:t>
                </a:r>
                <a:r>
                  <a:rPr lang="zh-CN" altLang="zh-CN" dirty="0"/>
                  <a:t>在第</a:t>
                </a:r>
                <a:r>
                  <a:rPr lang="en-US" altLang="zh-CN" dirty="0"/>
                  <a:t>𝑡</a:t>
                </a:r>
                <a:r>
                  <a:rPr lang="zh-CN" altLang="zh-CN" dirty="0"/>
                  <a:t>期的因子收益，为确定因子</a:t>
                </a:r>
                <a:r>
                  <a:rPr lang="en-US" altLang="zh-CN" dirty="0"/>
                  <a:t>𝑘</a:t>
                </a:r>
                <a:r>
                  <a:rPr lang="zh-CN" altLang="zh-CN" dirty="0"/>
                  <a:t>在第</a:t>
                </a:r>
                <a:r>
                  <a:rPr lang="en-US" altLang="zh-CN" dirty="0"/>
                  <a:t>𝑡</a:t>
                </a:r>
                <a:r>
                  <a:rPr lang="zh-CN" altLang="zh-CN" dirty="0"/>
                  <a:t>期是否和股票收益率显著相关，即</a:t>
                </a:r>
                <a14:m>
                  <m:oMath xmlns:m="http://schemas.openxmlformats.org/officeDocument/2006/math">
                    <m:sSubSup>
                      <m:sSubSupPr>
                        <m:ctrlPr>
                          <a:rPr lang="zh-CN" altLang="zh-CN" i="1">
                            <a:latin typeface="Cambria Math" panose="02040503050406030204" pitchFamily="18" charset="0"/>
                          </a:rPr>
                        </m:ctrlPr>
                      </m:sSubSupPr>
                      <m:e>
                        <m:r>
                          <m:rPr>
                            <m:sty m:val="p"/>
                          </m:rPr>
                          <a:rPr lang="en-US" altLang="zh-CN">
                            <a:latin typeface="Cambria Math" panose="02040503050406030204" pitchFamily="18" charset="0"/>
                          </a:rPr>
                          <m:t>f</m:t>
                        </m:r>
                      </m:e>
                      <m:sub>
                        <m:r>
                          <m:rPr>
                            <m:sty m:val="p"/>
                          </m:rPr>
                          <a:rPr lang="en-US" altLang="zh-CN">
                            <a:latin typeface="Cambria Math" panose="02040503050406030204" pitchFamily="18" charset="0"/>
                          </a:rPr>
                          <m:t>k</m:t>
                        </m:r>
                      </m:sub>
                      <m:sup>
                        <m:r>
                          <m:rPr>
                            <m:sty m:val="p"/>
                          </m:rPr>
                          <a:rPr lang="en-US" altLang="zh-CN">
                            <a:latin typeface="Cambria Math" panose="02040503050406030204" pitchFamily="18" charset="0"/>
                          </a:rPr>
                          <m:t>t</m:t>
                        </m:r>
                      </m:sup>
                    </m:sSubSup>
                  </m:oMath>
                </a14:m>
                <a:r>
                  <a:rPr lang="zh-CN" altLang="zh-CN" dirty="0"/>
                  <a:t>是否显著不等于</a:t>
                </a:r>
                <a:r>
                  <a:rPr lang="en-US" altLang="zh-CN" dirty="0"/>
                  <a:t>0</a:t>
                </a:r>
                <a:r>
                  <a:rPr lang="zh-CN" altLang="zh-CN" dirty="0"/>
                  <a:t>，我们需要对</a:t>
                </a:r>
                <a14:m>
                  <m:oMath xmlns:m="http://schemas.openxmlformats.org/officeDocument/2006/math">
                    <m:sSubSup>
                      <m:sSubSupPr>
                        <m:ctrlPr>
                          <a:rPr lang="zh-CN" altLang="zh-CN" i="1">
                            <a:latin typeface="Cambria Math" panose="02040503050406030204" pitchFamily="18" charset="0"/>
                          </a:rPr>
                        </m:ctrlPr>
                      </m:sSubSupPr>
                      <m:e>
                        <m:r>
                          <m:rPr>
                            <m:sty m:val="p"/>
                          </m:rPr>
                          <a:rPr lang="en-US" altLang="zh-CN">
                            <a:latin typeface="Cambria Math" panose="02040503050406030204" pitchFamily="18" charset="0"/>
                          </a:rPr>
                          <m:t>f</m:t>
                        </m:r>
                      </m:e>
                      <m:sub>
                        <m:r>
                          <m:rPr>
                            <m:sty m:val="p"/>
                          </m:rPr>
                          <a:rPr lang="en-US" altLang="zh-CN">
                            <a:latin typeface="Cambria Math" panose="02040503050406030204" pitchFamily="18" charset="0"/>
                          </a:rPr>
                          <m:t>k</m:t>
                        </m:r>
                      </m:sub>
                      <m:sup>
                        <m:r>
                          <m:rPr>
                            <m:sty m:val="p"/>
                          </m:rPr>
                          <a:rPr lang="en-US" altLang="zh-CN">
                            <a:latin typeface="Cambria Math" panose="02040503050406030204" pitchFamily="18" charset="0"/>
                          </a:rPr>
                          <m:t>t</m:t>
                        </m:r>
                      </m:sup>
                    </m:sSubSup>
                  </m:oMath>
                </a14:m>
                <a:r>
                  <a:rPr lang="zh-CN" altLang="zh-CN" dirty="0"/>
                  <a:t>进行</a:t>
                </a:r>
                <a:r>
                  <a:rPr lang="en-US" altLang="zh-CN" dirty="0"/>
                  <a:t>𝑡</a:t>
                </a:r>
                <a:r>
                  <a:rPr lang="zh-CN" altLang="zh-CN" dirty="0"/>
                  <a:t>检验</a:t>
                </a:r>
                <a:r>
                  <a:rPr lang="zh-CN" altLang="en-US" dirty="0"/>
                  <a:t>。</a:t>
                </a:r>
                <a:endParaRPr lang="zh-CN" altLang="zh-CN" dirty="0"/>
              </a:p>
            </p:txBody>
          </p:sp>
        </mc:Choice>
        <mc:Fallback>
          <p:sp>
            <p:nvSpPr>
              <p:cNvPr id="15" name="文本框 14"/>
              <p:cNvSpPr txBox="1">
                <a:spLocks noRot="1" noChangeAspect="1" noMove="1" noResize="1" noEditPoints="1" noAdjustHandles="1" noChangeArrowheads="1" noChangeShapeType="1" noTextEdit="1"/>
              </p:cNvSpPr>
              <p:nvPr/>
            </p:nvSpPr>
            <p:spPr>
              <a:xfrm>
                <a:off x="1035432" y="3429000"/>
                <a:ext cx="5532931" cy="968150"/>
              </a:xfrm>
              <a:prstGeom prst="rect">
                <a:avLst/>
              </a:prstGeom>
              <a:blipFill rotWithShape="1">
                <a:blip r:embed="rId2"/>
                <a:stretch>
                  <a:fillRect l="-879" t="-3727" r="-549" b="-6832"/>
                </a:stretch>
              </a:blipFill>
              <a:ln w="19050">
                <a:solidFill>
                  <a:srgbClr val="972022"/>
                </a:solidFill>
                <a:prstDash val="sysDash"/>
              </a:ln>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6" name="文本框 15">
                <a:extLst>
                  <a:ext uri="{FF2B5EF4-FFF2-40B4-BE49-F238E27FC236}">
                    <ele attr="{A3E47AC6-ED96-4FB7-9F1E-047C676892B9}"/>
                  </a:ext>
                </a:extLst>
              </p:cNvPr>
              <p:cNvSpPr txBox="1"/>
              <p:nvPr/>
            </p:nvSpPr>
            <p:spPr>
              <a:xfrm>
                <a:off x="8218629" y="4229213"/>
                <a:ext cx="1996538" cy="1477328"/>
              </a:xfrm>
              <a:prstGeom prst="rect">
                <a:avLst/>
              </a:prstGeom>
              <a:noFill/>
              <a:ln w="19050">
                <a:solidFill>
                  <a:srgbClr val="972022"/>
                </a:solidFill>
                <a:prstDash val="sysDash"/>
              </a:ln>
            </p:spPr>
            <p:txBody>
              <a:bodyPr wrap="square" rtlCol="0">
                <a:spAutoFit/>
              </a:bodyPr>
              <a:lstStyle/>
              <a:p>
                <a:r>
                  <a:rPr lang="en-US" altLang="zh-CN" dirty="0"/>
                  <a:t>𝑡: 𝑥</a:t>
                </a:r>
                <a:r>
                  <a:rPr lang="zh-CN" altLang="zh-CN" dirty="0"/>
                  <a:t>的</a:t>
                </a:r>
                <a:r>
                  <a:rPr lang="en-US" altLang="zh-CN" dirty="0"/>
                  <a:t>𝑡</a:t>
                </a:r>
                <a:r>
                  <a:rPr lang="zh-CN" altLang="zh-CN" dirty="0"/>
                  <a:t>统计量</a:t>
                </a:r>
                <a:endParaRPr lang="en-US" altLang="zh-CN" dirty="0"/>
              </a:p>
              <a:p>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oMath>
                </a14:m>
                <a:r>
                  <a:rPr lang="en-US" altLang="zh-CN" dirty="0"/>
                  <a:t>: </a:t>
                </a:r>
                <a:r>
                  <a:rPr lang="zh-CN" altLang="zh-CN" dirty="0"/>
                  <a:t>样本的均值</a:t>
                </a:r>
                <a:br>
                  <a:rPr lang="en-US" altLang="zh-CN" dirty="0"/>
                </a:br>
                <a14:m>
                  <m:oMath xmlns:m="http://schemas.openxmlformats.org/officeDocument/2006/math">
                    <m:r>
                      <a:rPr lang="en-US" altLang="zh-CN">
                        <a:latin typeface="Cambria Math" panose="02040503050406030204" pitchFamily="18" charset="0"/>
                      </a:rPr>
                      <m:t>𝜇</m:t>
                    </m:r>
                  </m:oMath>
                </a14:m>
                <a:r>
                  <a:rPr lang="en-US" altLang="zh-CN" dirty="0"/>
                  <a:t>: </a:t>
                </a:r>
                <a:r>
                  <a:rPr lang="zh-CN" altLang="zh-CN" dirty="0"/>
                  <a:t>总体的均值</a:t>
                </a:r>
                <a:br>
                  <a:rPr lang="en-US" altLang="zh-CN" dirty="0"/>
                </a:br>
                <a:r>
                  <a:rPr lang="en-US" altLang="zh-CN" dirty="0"/>
                  <a:t>𝜎: </a:t>
                </a:r>
                <a:r>
                  <a:rPr lang="zh-CN" altLang="zh-CN" dirty="0"/>
                  <a:t>样本的标准差</a:t>
                </a:r>
                <a:br>
                  <a:rPr lang="en-US" altLang="zh-CN" dirty="0"/>
                </a:br>
                <a:r>
                  <a:rPr lang="en-US" altLang="zh-CN" dirty="0"/>
                  <a:t>𝑛: </a:t>
                </a:r>
                <a:r>
                  <a:rPr lang="zh-CN" altLang="zh-CN" dirty="0"/>
                  <a:t>样本的容量</a:t>
                </a:r>
                <a:endParaRPr lang="zh-CN" altLang="en-US" dirty="0"/>
              </a:p>
            </p:txBody>
          </p:sp>
        </mc:Choice>
        <mc:Fallback>
          <p:sp>
            <p:nvSpPr>
              <p:cNvPr id="16" name="文本框 15"/>
              <p:cNvSpPr txBox="1">
                <a:spLocks noRot="1" noChangeAspect="1" noMove="1" noResize="1" noEditPoints="1" noAdjustHandles="1" noChangeArrowheads="1" noChangeShapeType="1" noTextEdit="1"/>
              </p:cNvSpPr>
              <p:nvPr/>
            </p:nvSpPr>
            <p:spPr>
              <a:xfrm>
                <a:off x="8218629" y="4229213"/>
                <a:ext cx="1996538" cy="1477328"/>
              </a:xfrm>
              <a:prstGeom prst="rect">
                <a:avLst/>
              </a:prstGeom>
              <a:blipFill rotWithShape="1">
                <a:blip r:embed="rId3"/>
                <a:stretch>
                  <a:fillRect l="-2115" t="-3265" b="-5306"/>
                </a:stretch>
              </a:blipFill>
              <a:ln w="19050">
                <a:solidFill>
                  <a:srgbClr val="972022"/>
                </a:solidFill>
                <a:prstDash val="sysDash"/>
              </a:ln>
            </p:spPr>
            <p:txBody>
              <a:bodyPr/>
              <a:lstStyle/>
              <a:p>
                <a:r>
                  <a:rPr lang="zh-CN" altLang="en-US">
                    <a:noFill/>
                  </a:rPr>
                  <a:t> </a:t>
                </a:r>
                <a:endParaRPr lang="zh-CN" altLang="en-US">
                  <a:noFill/>
                </a:endParaRPr>
              </a:p>
            </p:txBody>
          </p:sp>
        </mc:Fallback>
      </mc:AlternateContent>
      <p:cxnSp>
        <p:nvCxnSpPr>
          <p:cNvPr id="3" name="直接箭头连接符 2"/>
          <p:cNvCxnSpPr/>
          <p:nvPr/>
        </p:nvCxnSpPr>
        <p:spPr>
          <a:xfrm flipV="1">
            <a:off x="6667130" y="2871770"/>
            <a:ext cx="1296000" cy="86400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5" name="直接箭头连接符 4"/>
          <p:cNvCxnSpPr/>
          <p:nvPr/>
        </p:nvCxnSpPr>
        <p:spPr>
          <a:xfrm>
            <a:off x="9216898" y="3313512"/>
            <a:ext cx="0" cy="796849"/>
          </a:xfrm>
          <a:prstGeom prst="straightConnector1">
            <a:avLst/>
          </a:prstGeom>
          <a:ln>
            <a:solidFill>
              <a:srgbClr val="9C0308"/>
            </a:solidFill>
            <a:tailEnd type="triangle"/>
          </a:ln>
        </p:spPr>
        <p:style>
          <a:lnRef idx="3">
            <a:schemeClr val="dk1"/>
          </a:lnRef>
          <a:fillRef idx="0">
            <a:schemeClr val="dk1"/>
          </a:fillRef>
          <a:effectRef idx="2">
            <a:schemeClr val="dk1"/>
          </a:effectRef>
          <a:fontRef idx="minor">
            <a:schemeClr val="tx1"/>
          </a:fontRef>
        </p:style>
      </p:cxnSp>
      <p:sp>
        <p:nvSpPr>
          <p:cNvPr id="12" name="文本框 11"/>
          <p:cNvSpPr txBox="1"/>
          <p:nvPr/>
        </p:nvSpPr>
        <p:spPr>
          <a:xfrm>
            <a:off x="393676" y="1642360"/>
            <a:ext cx="3456669" cy="400110"/>
          </a:xfrm>
          <a:prstGeom prst="rect">
            <a:avLst/>
          </a:prstGeom>
          <a:noFill/>
          <a:ln w="19050">
            <a:solidFill>
              <a:srgbClr val="972022"/>
            </a:solidFill>
            <a:prstDash val="sysDash"/>
          </a:ln>
        </p:spPr>
        <p:txBody>
          <a:bodyPr wrap="square" rtlCol="0">
            <a:spAutoFit/>
          </a:bodyPr>
          <a:lstStyle/>
          <a:p>
            <a:pPr marL="342900" indent="-342900">
              <a:buFont typeface="Arial" panose="020B0604020202020204" pitchFamily="34" charset="0"/>
              <a:buChar char="•"/>
            </a:pPr>
            <a:r>
              <a:rPr lang="zh-CN" altLang="en-US" sz="2000" dirty="0"/>
              <a:t>因子收益率序列</a:t>
            </a:r>
            <a:r>
              <a:rPr lang="en-US" altLang="zh-CN" sz="2000" dirty="0"/>
              <a:t>t</a:t>
            </a:r>
            <a:r>
              <a:rPr lang="zh-CN" altLang="en-US" sz="2000" dirty="0"/>
              <a:t>检验。</a:t>
            </a:r>
            <a:endParaRPr lang="zh-CN" altLang="en-US" sz="20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96240" y="1635760"/>
            <a:ext cx="3456669" cy="400110"/>
          </a:xfrm>
          <a:prstGeom prst="rect">
            <a:avLst/>
          </a:prstGeom>
          <a:noFill/>
          <a:ln w="19050">
            <a:solidFill>
              <a:srgbClr val="972022"/>
            </a:solidFill>
            <a:prstDash val="sysDash"/>
          </a:ln>
        </p:spPr>
        <p:txBody>
          <a:bodyPr wrap="square" rtlCol="0">
            <a:spAutoFit/>
          </a:bodyPr>
          <a:lstStyle/>
          <a:p>
            <a:pPr marL="342900" indent="-342900">
              <a:buFont typeface="Arial" panose="020B0604020202020204" pitchFamily="34" charset="0"/>
              <a:buChar char="•"/>
            </a:pPr>
            <a:r>
              <a:rPr lang="zh-CN" altLang="en-US" sz="2000" dirty="0"/>
              <a:t>因子收益率序列</a:t>
            </a:r>
            <a:r>
              <a:rPr lang="en-US" altLang="zh-CN" sz="2000" dirty="0"/>
              <a:t>t</a:t>
            </a:r>
            <a:r>
              <a:rPr lang="zh-CN" altLang="en-US" sz="2000" dirty="0"/>
              <a:t>检验。</a:t>
            </a:r>
            <a:endParaRPr lang="zh-CN" altLang="en-US" sz="2000" dirty="0"/>
          </a:p>
        </p:txBody>
      </p:sp>
      <mc:AlternateContent xmlns:mc="http://schemas.openxmlformats.org/markup-compatibility/2006">
        <mc:Choice xmlns:a14="http://schemas.microsoft.com/office/drawing/2010/main" Requires="a14">
          <p:sp>
            <p:nvSpPr>
              <p:cNvPr id="13" name="文本框 12"/>
              <p:cNvSpPr txBox="1"/>
              <p:nvPr/>
            </p:nvSpPr>
            <p:spPr>
              <a:xfrm>
                <a:off x="9150044" y="520222"/>
                <a:ext cx="2193327" cy="685957"/>
              </a:xfrm>
              <a:prstGeom prst="rect">
                <a:avLst/>
              </a:prstGeom>
              <a:solidFill>
                <a:srgbClr val="9C0308"/>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mtClean="0">
                          <a:solidFill>
                            <a:schemeClr val="bg1"/>
                          </a:solidFill>
                          <a:latin typeface="Cambria Math" panose="02040503050406030204" pitchFamily="18" charset="0"/>
                        </a:rPr>
                        <m:t>t</m:t>
                      </m:r>
                      <m:r>
                        <a:rPr lang="en-US" altLang="zh-CN" smtClean="0">
                          <a:solidFill>
                            <a:schemeClr val="bg1"/>
                          </a:solidFill>
                          <a:latin typeface="Cambria Math" panose="02040503050406030204" pitchFamily="18" charset="0"/>
                        </a:rPr>
                        <m:t>=</m:t>
                      </m:r>
                      <m:f>
                        <m:fPr>
                          <m:ctrlPr>
                            <a:rPr lang="zh-CN" altLang="zh-CN" i="1">
                              <a:solidFill>
                                <a:schemeClr val="bg1"/>
                              </a:solidFill>
                              <a:latin typeface="Cambria Math" panose="02040503050406030204" pitchFamily="18" charset="0"/>
                            </a:rPr>
                          </m:ctrlPr>
                        </m:fPr>
                        <m:num>
                          <m:acc>
                            <m:accPr>
                              <m:chr m:val="̅"/>
                              <m:ctrlPr>
                                <a:rPr lang="zh-CN" altLang="zh-CN" i="1">
                                  <a:solidFill>
                                    <a:schemeClr val="bg1"/>
                                  </a:solidFill>
                                  <a:latin typeface="Cambria Math" panose="02040503050406030204" pitchFamily="18" charset="0"/>
                                </a:rPr>
                              </m:ctrlPr>
                            </m:accPr>
                            <m:e>
                              <m:r>
                                <m:rPr>
                                  <m:sty m:val="p"/>
                                </m:rPr>
                                <a:rPr lang="en-US" altLang="zh-CN">
                                  <a:solidFill>
                                    <a:schemeClr val="bg1"/>
                                  </a:solidFill>
                                  <a:latin typeface="Cambria Math" panose="02040503050406030204" pitchFamily="18" charset="0"/>
                                </a:rPr>
                                <m:t>x</m:t>
                              </m:r>
                            </m:e>
                          </m:acc>
                          <m:r>
                            <a:rPr lang="en-US" altLang="zh-CN" i="1">
                              <a:solidFill>
                                <a:schemeClr val="bg1"/>
                              </a:solidFill>
                              <a:latin typeface="Cambria Math" panose="02040503050406030204" pitchFamily="18" charset="0"/>
                            </a:rPr>
                            <m:t>−</m:t>
                          </m:r>
                          <m:r>
                            <m:rPr>
                              <m:sty m:val="p"/>
                            </m:rPr>
                            <a:rPr lang="en-US" altLang="zh-CN">
                              <a:solidFill>
                                <a:schemeClr val="bg1"/>
                              </a:solidFill>
                              <a:latin typeface="Cambria Math" panose="02040503050406030204" pitchFamily="18" charset="0"/>
                            </a:rPr>
                            <m:t>μ</m:t>
                          </m:r>
                        </m:num>
                        <m:den>
                          <m:r>
                            <m:rPr>
                              <m:sty m:val="p"/>
                            </m:rPr>
                            <a:rPr lang="en-US" altLang="zh-CN">
                              <a:solidFill>
                                <a:schemeClr val="bg1"/>
                              </a:solidFill>
                              <a:latin typeface="Cambria Math" panose="02040503050406030204" pitchFamily="18" charset="0"/>
                            </a:rPr>
                            <m:t>σ</m:t>
                          </m:r>
                          <m:r>
                            <m:rPr>
                              <m:lit/>
                            </m:rPr>
                            <a:rPr lang="en-US" altLang="zh-CN">
                              <a:solidFill>
                                <a:schemeClr val="bg1"/>
                              </a:solidFill>
                              <a:latin typeface="Cambria Math" panose="02040503050406030204" pitchFamily="18" charset="0"/>
                            </a:rPr>
                            <m:t>/</m:t>
                          </m:r>
                          <m:rad>
                            <m:radPr>
                              <m:degHide m:val="on"/>
                              <m:ctrlPr>
                                <a:rPr lang="zh-CN" altLang="zh-CN" i="1">
                                  <a:solidFill>
                                    <a:schemeClr val="bg1"/>
                                  </a:solidFill>
                                  <a:latin typeface="Cambria Math" panose="02040503050406030204" pitchFamily="18" charset="0"/>
                                </a:rPr>
                              </m:ctrlPr>
                            </m:radPr>
                            <m:deg/>
                            <m:e>
                              <m:r>
                                <m:rPr>
                                  <m:sty m:val="p"/>
                                </m:rPr>
                                <a:rPr lang="en-US" altLang="zh-CN">
                                  <a:solidFill>
                                    <a:schemeClr val="bg1"/>
                                  </a:solidFill>
                                  <a:latin typeface="Cambria Math" panose="02040503050406030204" pitchFamily="18" charset="0"/>
                                </a:rPr>
                                <m:t>n</m:t>
                              </m:r>
                              <m:r>
                                <a:rPr lang="en-US" altLang="zh-CN" i="1">
                                  <a:solidFill>
                                    <a:schemeClr val="bg1"/>
                                  </a:solidFill>
                                  <a:latin typeface="Cambria Math" panose="02040503050406030204" pitchFamily="18" charset="0"/>
                                </a:rPr>
                                <m:t>−</m:t>
                              </m:r>
                              <m:r>
                                <a:rPr lang="en-US" altLang="zh-CN">
                                  <a:solidFill>
                                    <a:schemeClr val="bg1"/>
                                  </a:solidFill>
                                  <a:latin typeface="Cambria Math" panose="02040503050406030204" pitchFamily="18" charset="0"/>
                                </a:rPr>
                                <m:t>1</m:t>
                              </m:r>
                            </m:e>
                          </m:rad>
                        </m:den>
                      </m:f>
                    </m:oMath>
                  </m:oMathPara>
                </a14:m>
                <a:endParaRPr lang="zh-CN" altLang="zh-CN" dirty="0">
                  <a:solidFill>
                    <a:schemeClr val="bg1"/>
                  </a:solidFill>
                </a:endParaRPr>
              </a:p>
            </p:txBody>
          </p:sp>
        </mc:Choice>
        <mc:Fallback>
          <p:sp>
            <p:nvSpPr>
              <p:cNvPr id="13" name="文本框 12"/>
              <p:cNvSpPr txBox="1">
                <a:spLocks noRot="1" noChangeAspect="1" noMove="1" noResize="1" noEditPoints="1" noAdjustHandles="1" noChangeArrowheads="1" noChangeShapeType="1" noTextEdit="1"/>
              </p:cNvSpPr>
              <p:nvPr/>
            </p:nvSpPr>
            <p:spPr>
              <a:xfrm>
                <a:off x="9150044" y="520222"/>
                <a:ext cx="2193327" cy="685957"/>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11" name="标题 10"/>
          <p:cNvSpPr>
            <a:spLocks noGrp="1"/>
          </p:cNvSpPr>
          <p:nvPr>
            <p:ph type="title"/>
          </p:nvPr>
        </p:nvSpPr>
        <p:spPr/>
        <p:txBody>
          <a:bodyPr/>
          <a:lstStyle/>
          <a:p>
            <a:r>
              <a:rPr lang="zh-CN" altLang="en-US" dirty="0"/>
              <a:t>单因子回归</a:t>
            </a:r>
            <a:endParaRPr lang="zh-CN" altLang="en-US" dirty="0"/>
          </a:p>
        </p:txBody>
      </p:sp>
      <p:sp>
        <p:nvSpPr>
          <p:cNvPr id="14" name="灯片编号占位符 3"/>
          <p:cNvSpPr>
            <a:spLocks noGrp="1"/>
          </p:cNvSpPr>
          <p:nvPr>
            <p:ph type="sldNum" sz="quarter" idx="12"/>
          </p:nvPr>
        </p:nvSpPr>
        <p:spPr/>
        <p:txBody>
          <a:bodyPr/>
          <a:lstStyle/>
          <a:p>
            <a:fld id="{1827CD8D-0C45-4313-8514-3276C2338651}" type="slidenum">
              <a:rPr lang="zh-CN" altLang="en-US" smtClean="0"/>
            </a:fld>
            <a:endParaRPr lang="zh-CN" altLang="en-US" dirty="0"/>
          </a:p>
        </p:txBody>
      </p:sp>
      <p:sp>
        <p:nvSpPr>
          <p:cNvPr id="20" name="文本框 19"/>
          <p:cNvSpPr txBox="1"/>
          <p:nvPr/>
        </p:nvSpPr>
        <p:spPr>
          <a:xfrm>
            <a:off x="375920" y="1230167"/>
            <a:ext cx="1076714" cy="400110"/>
          </a:xfrm>
          <a:prstGeom prst="rect">
            <a:avLst/>
          </a:prstGeom>
          <a:solidFill>
            <a:srgbClr val="9C0308"/>
          </a:solidFill>
        </p:spPr>
        <p:txBody>
          <a:bodyPr wrap="square" rtlCol="0">
            <a:spAutoFit/>
          </a:bodyPr>
          <a:lstStyle/>
          <a:p>
            <a:pPr algn="ctr"/>
            <a:r>
              <a:rPr lang="zh-CN" altLang="en-US" sz="2000" dirty="0">
                <a:solidFill>
                  <a:schemeClr val="bg1"/>
                </a:solidFill>
              </a:rPr>
              <a:t>步骤二</a:t>
            </a:r>
            <a:endParaRPr lang="zh-CN" altLang="en-US" sz="2000" dirty="0">
              <a:solidFill>
                <a:schemeClr val="bg1"/>
              </a:solidFill>
            </a:endParaRPr>
          </a:p>
        </p:txBody>
      </p:sp>
      <mc:AlternateContent xmlns:mc="http://schemas.openxmlformats.org/markup-compatibility/2006">
        <mc:Choice xmlns:a14="http://schemas.microsoft.com/office/drawing/2010/main" Requires="a14">
          <p:sp>
            <p:nvSpPr>
              <p:cNvPr id="9" name="文本框 8">
                <a:extLst>
                  <a:ext uri="{FF2B5EF4-FFF2-40B4-BE49-F238E27FC236}">
                    <ele attr="{A07DCF99-117A-4C4A-B38D-13BDD1878813}"/>
                  </a:ext>
                </a:extLst>
              </p:cNvPr>
              <p:cNvSpPr txBox="1"/>
              <p:nvPr/>
            </p:nvSpPr>
            <p:spPr>
              <a:xfrm>
                <a:off x="914277" y="2615580"/>
                <a:ext cx="9906398" cy="2883290"/>
              </a:xfrm>
              <a:prstGeom prst="rect">
                <a:avLst/>
              </a:prstGeom>
              <a:noFill/>
              <a:ln w="19050">
                <a:solidFill>
                  <a:srgbClr val="972022"/>
                </a:solidFill>
                <a:prstDash val="sysDash"/>
              </a:ln>
            </p:spPr>
            <p:txBody>
              <a:bodyPr wrap="square" rtlCol="0">
                <a:spAutoFit/>
              </a:bodyPr>
              <a:lstStyle/>
              <a:p>
                <a:r>
                  <a:rPr lang="zh-CN" altLang="zh-CN" dirty="0"/>
                  <a:t>对于</a:t>
                </a:r>
                <a:r>
                  <a:rPr lang="en-US" altLang="zh-CN" dirty="0"/>
                  <a:t>𝑡</a:t>
                </a:r>
                <a:r>
                  <a:rPr lang="zh-CN" altLang="zh-CN" dirty="0"/>
                  <a:t>检验，需要进行三个方面的分析：</a:t>
                </a:r>
                <a:br>
                  <a:rPr lang="en-US" altLang="zh-CN" dirty="0"/>
                </a:br>
                <a:r>
                  <a:rPr lang="en-US" altLang="zh-CN" b="1" dirty="0"/>
                  <a:t>1. 𝑡</a:t>
                </a:r>
                <a:r>
                  <a:rPr lang="zh-CN" altLang="zh-CN" b="1" dirty="0"/>
                  <a:t>值绝对值序列的均值</a:t>
                </a:r>
                <a:r>
                  <a:rPr lang="zh-CN" altLang="zh-CN" dirty="0"/>
                  <a:t>：对于每一期的截面回归，都可以得到一个因子收益率</a:t>
                </a:r>
                <a14:m>
                  <m:oMath xmlns:m="http://schemas.openxmlformats.org/officeDocument/2006/math">
                    <m:sSubSup>
                      <m:sSubSupPr>
                        <m:ctrlPr>
                          <a:rPr lang="zh-CN" altLang="zh-CN" i="1">
                            <a:latin typeface="Cambria Math" panose="02040503050406030204" pitchFamily="18" charset="0"/>
                          </a:rPr>
                        </m:ctrlPr>
                      </m:sSubSupPr>
                      <m:e>
                        <m:r>
                          <a:rPr lang="en-US" altLang="zh-CN">
                            <a:latin typeface="Cambria Math" panose="02040503050406030204" pitchFamily="18" charset="0"/>
                          </a:rPr>
                          <m:t>𝑓</m:t>
                        </m:r>
                      </m:e>
                      <m:sub>
                        <m:r>
                          <a:rPr lang="en-US" altLang="zh-CN">
                            <a:latin typeface="Cambria Math" panose="02040503050406030204" pitchFamily="18" charset="0"/>
                          </a:rPr>
                          <m:t>𝑘</m:t>
                        </m:r>
                      </m:sub>
                      <m:sup>
                        <m:r>
                          <a:rPr lang="en-US" altLang="zh-CN">
                            <a:latin typeface="Cambria Math" panose="02040503050406030204" pitchFamily="18" charset="0"/>
                          </a:rPr>
                          <m:t>𝑡</m:t>
                        </m:r>
                      </m:sup>
                    </m:sSubSup>
                  </m:oMath>
                </a14:m>
                <a:r>
                  <a:rPr lang="zh-CN" altLang="zh-CN" dirty="0"/>
                  <a:t>的</a:t>
                </a:r>
                <a:r>
                  <a:rPr lang="en-US" altLang="zh-CN" dirty="0"/>
                  <a:t>𝑡</a:t>
                </a:r>
                <a:r>
                  <a:rPr lang="zh-CN" altLang="zh-CN" dirty="0"/>
                  <a:t>值。对于</a:t>
                </a:r>
                <a:r>
                  <a:rPr lang="en-US" altLang="zh-CN" dirty="0"/>
                  <a:t>𝑡</a:t>
                </a:r>
                <a:r>
                  <a:rPr lang="zh-CN" altLang="zh-CN" dirty="0"/>
                  <a:t>值序列，首先取绝对值，然后计算</a:t>
                </a:r>
                <a:r>
                  <a:rPr lang="en-US" altLang="zh-CN" dirty="0"/>
                  <a:t>|𝑡|</a:t>
                </a:r>
                <a:r>
                  <a:rPr lang="zh-CN" altLang="zh-CN" dirty="0"/>
                  <a:t>的均值</a:t>
                </a:r>
                <a:r>
                  <a:rPr lang="en-US" altLang="zh-CN" dirty="0"/>
                  <a:t>,|𝑡|</a:t>
                </a:r>
                <a:r>
                  <a:rPr lang="zh-CN" altLang="zh-CN" dirty="0"/>
                  <a:t>是判断因子是否为有效因子的重要指标。之所以要取绝对值，是因为只要</a:t>
                </a:r>
                <a:r>
                  <a:rPr lang="en-US" altLang="zh-CN" dirty="0"/>
                  <a:t>𝑡</a:t>
                </a:r>
                <a:r>
                  <a:rPr lang="zh-CN" altLang="zh-CN" dirty="0"/>
                  <a:t>值显著不等于</a:t>
                </a:r>
                <a:r>
                  <a:rPr lang="en-US" altLang="zh-CN" dirty="0"/>
                  <a:t>0</a:t>
                </a:r>
                <a:r>
                  <a:rPr lang="zh-CN" altLang="zh-CN" dirty="0"/>
                  <a:t>即可以认为在当期，因子和收益率存在明显的相关性。但是这种相关性有的时候为正，有的时候为负，如果不取绝对值，则很多正负抵消，会低估因子的有效性。</a:t>
                </a:r>
              </a:p>
              <a:p>
                <a:r>
                  <a:rPr lang="en-US" altLang="zh-CN" b="1" dirty="0"/>
                  <a:t>2. 𝑡</a:t>
                </a:r>
                <a:r>
                  <a:rPr lang="zh-CN" altLang="zh-CN" b="1" dirty="0"/>
                  <a:t>值绝对值序列大于</a:t>
                </a:r>
                <a:r>
                  <a:rPr lang="en-US" altLang="zh-CN" b="1" dirty="0"/>
                  <a:t>2</a:t>
                </a:r>
                <a:r>
                  <a:rPr lang="zh-CN" altLang="zh-CN" b="1" dirty="0"/>
                  <a:t>的比例</a:t>
                </a:r>
                <a:r>
                  <a:rPr lang="zh-CN" altLang="zh-CN" dirty="0"/>
                  <a:t>：检验</a:t>
                </a:r>
                <a:r>
                  <a:rPr lang="en-US" altLang="zh-CN" dirty="0"/>
                  <a:t>|𝑡| &gt; 2</a:t>
                </a:r>
                <a:r>
                  <a:rPr lang="zh-CN" altLang="zh-CN" dirty="0"/>
                  <a:t>的比例主要是为了保证</a:t>
                </a:r>
                <a:r>
                  <a:rPr lang="en-US" altLang="zh-CN" dirty="0"/>
                  <a:t>|𝑡|</a:t>
                </a:r>
                <a:r>
                  <a:rPr lang="zh-CN" altLang="zh-CN" dirty="0"/>
                  <a:t>平均值的稳定性，避免出现少数数值特别大的样本值拉高均值。</a:t>
                </a:r>
                <a:br>
                  <a:rPr lang="en-US" altLang="zh-CN" dirty="0"/>
                </a:br>
                <a:r>
                  <a:rPr lang="en-US" altLang="zh-CN" b="1" dirty="0"/>
                  <a:t>3. </a:t>
                </a:r>
                <a:r>
                  <a:rPr lang="zh-CN" altLang="zh-CN" b="1" dirty="0"/>
                  <a:t>因子收益率</a:t>
                </a:r>
                <a14:m>
                  <m:oMath xmlns:m="http://schemas.openxmlformats.org/officeDocument/2006/math">
                    <m:sSubSup>
                      <m:sSubSupPr>
                        <m:ctrlPr>
                          <a:rPr lang="zh-CN" altLang="zh-CN" b="1" i="1">
                            <a:latin typeface="Cambria Math" panose="02040503050406030204" pitchFamily="18" charset="0"/>
                          </a:rPr>
                        </m:ctrlPr>
                      </m:sSubSupPr>
                      <m:e>
                        <m:r>
                          <a:rPr lang="en-US" altLang="zh-CN" b="1" i="1">
                            <a:latin typeface="Cambria Math" panose="02040503050406030204" pitchFamily="18" charset="0"/>
                          </a:rPr>
                          <m:t>𝐟</m:t>
                        </m:r>
                      </m:e>
                      <m:sub>
                        <m:r>
                          <a:rPr lang="en-US" altLang="zh-CN" b="1" i="1">
                            <a:latin typeface="Cambria Math" panose="02040503050406030204" pitchFamily="18" charset="0"/>
                          </a:rPr>
                          <m:t>𝐤</m:t>
                        </m:r>
                      </m:sub>
                      <m:sup>
                        <m:r>
                          <a:rPr lang="en-US" altLang="zh-CN" b="1" i="1">
                            <a:latin typeface="Cambria Math" panose="02040503050406030204" pitchFamily="18" charset="0"/>
                          </a:rPr>
                          <m:t>𝐭</m:t>
                        </m:r>
                      </m:sup>
                    </m:sSubSup>
                  </m:oMath>
                </a14:m>
                <a:r>
                  <a:rPr lang="zh-CN" altLang="zh-CN" b="1" dirty="0"/>
                  <a:t>序列的</a:t>
                </a:r>
                <a:r>
                  <a:rPr lang="en-US" altLang="zh-CN" b="1" dirty="0"/>
                  <a:t>𝑡</a:t>
                </a:r>
                <a:r>
                  <a:rPr lang="zh-CN" altLang="zh-CN" b="1" dirty="0"/>
                  <a:t>值检验</a:t>
                </a:r>
                <a:r>
                  <a:rPr lang="zh-CN" altLang="zh-CN" dirty="0"/>
                  <a:t>：对于每一期的截面回归，都可以得到一个因子收益率</a:t>
                </a:r>
                <a14:m>
                  <m:oMath xmlns:m="http://schemas.openxmlformats.org/officeDocument/2006/math">
                    <m:sSubSup>
                      <m:sSubSupPr>
                        <m:ctrlPr>
                          <a:rPr lang="zh-CN" altLang="zh-CN" i="1">
                            <a:latin typeface="Cambria Math" panose="02040503050406030204" pitchFamily="18" charset="0"/>
                          </a:rPr>
                        </m:ctrlPr>
                      </m:sSubSupPr>
                      <m:e>
                        <m:r>
                          <a:rPr lang="en-US" altLang="zh-CN">
                            <a:latin typeface="Cambria Math" panose="02040503050406030204" pitchFamily="18" charset="0"/>
                          </a:rPr>
                          <m:t>𝑓</m:t>
                        </m:r>
                      </m:e>
                      <m:sub>
                        <m:r>
                          <a:rPr lang="en-US" altLang="zh-CN">
                            <a:latin typeface="Cambria Math" panose="02040503050406030204" pitchFamily="18" charset="0"/>
                          </a:rPr>
                          <m:t>𝑘</m:t>
                        </m:r>
                      </m:sub>
                      <m:sup>
                        <m:r>
                          <a:rPr lang="en-US" altLang="zh-CN">
                            <a:latin typeface="Cambria Math" panose="02040503050406030204" pitchFamily="18" charset="0"/>
                          </a:rPr>
                          <m:t>𝑡</m:t>
                        </m:r>
                      </m:sup>
                    </m:sSubSup>
                  </m:oMath>
                </a14:m>
                <a:r>
                  <a:rPr lang="zh-CN" altLang="zh-CN" dirty="0"/>
                  <a:t>，对于</a:t>
                </a:r>
                <a14:m>
                  <m:oMath xmlns:m="http://schemas.openxmlformats.org/officeDocument/2006/math">
                    <m:sSubSup>
                      <m:sSubSupPr>
                        <m:ctrlPr>
                          <a:rPr lang="zh-CN" altLang="zh-CN" i="1">
                            <a:latin typeface="Cambria Math" panose="02040503050406030204" pitchFamily="18" charset="0"/>
                          </a:rPr>
                        </m:ctrlPr>
                      </m:sSubSupPr>
                      <m:e>
                        <m:r>
                          <a:rPr lang="en-US" altLang="zh-CN">
                            <a:latin typeface="Cambria Math" panose="02040503050406030204" pitchFamily="18" charset="0"/>
                          </a:rPr>
                          <m:t>𝑓</m:t>
                        </m:r>
                      </m:e>
                      <m:sub>
                        <m:r>
                          <a:rPr lang="en-US" altLang="zh-CN">
                            <a:latin typeface="Cambria Math" panose="02040503050406030204" pitchFamily="18" charset="0"/>
                          </a:rPr>
                          <m:t>𝑘</m:t>
                        </m:r>
                      </m:sub>
                      <m:sup>
                        <m:r>
                          <a:rPr lang="en-US" altLang="zh-CN">
                            <a:latin typeface="Cambria Math" panose="02040503050406030204" pitchFamily="18" charset="0"/>
                          </a:rPr>
                          <m:t>𝑡</m:t>
                        </m:r>
                      </m:sup>
                    </m:sSubSup>
                  </m:oMath>
                </a14:m>
                <a:r>
                  <a:rPr lang="zh-CN" altLang="zh-CN" dirty="0"/>
                  <a:t>序列同样需要进行</a:t>
                </a:r>
                <a:r>
                  <a:rPr lang="en-US" altLang="zh-CN" dirty="0"/>
                  <a:t>𝑡</a:t>
                </a:r>
                <a:r>
                  <a:rPr lang="zh-CN" altLang="zh-CN" dirty="0"/>
                  <a:t>检验，以观察因子收益率序列的方向一致性。</a:t>
                </a:r>
              </a:p>
            </p:txBody>
          </p:sp>
        </mc:Choice>
        <mc:Fallback>
          <p:sp>
            <p:nvSpPr>
              <p:cNvPr id="9" name="文本框 8"/>
              <p:cNvSpPr txBox="1">
                <a:spLocks noRot="1" noChangeAspect="1" noMove="1" noResize="1" noEditPoints="1" noAdjustHandles="1" noChangeArrowheads="1" noChangeShapeType="1" noTextEdit="1"/>
              </p:cNvSpPr>
              <p:nvPr/>
            </p:nvSpPr>
            <p:spPr>
              <a:xfrm>
                <a:off x="914277" y="2615580"/>
                <a:ext cx="9906398" cy="2883290"/>
              </a:xfrm>
              <a:prstGeom prst="rect">
                <a:avLst/>
              </a:prstGeom>
              <a:blipFill rotWithShape="1">
                <a:blip r:embed="rId2"/>
                <a:stretch>
                  <a:fillRect l="-491" t="-1471" b="-1681"/>
                </a:stretch>
              </a:blipFill>
              <a:ln w="19050">
                <a:solidFill>
                  <a:srgbClr val="972022"/>
                </a:solidFill>
                <a:prstDash val="sysDash"/>
              </a:ln>
            </p:spPr>
            <p:txBody>
              <a:bodyPr/>
              <a:lstStyle/>
              <a:p>
                <a:r>
                  <a:rPr lang="zh-CN" altLang="en-US">
                    <a:noFill/>
                  </a:rPr>
                  <a:t> </a:t>
                </a:r>
                <a:endParaRPr lang="zh-CN" altLang="en-US">
                  <a:noFill/>
                </a:endParaRPr>
              </a:p>
            </p:txBody>
          </p:sp>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375919" y="1598961"/>
            <a:ext cx="6335599" cy="400110"/>
          </a:xfrm>
          <a:prstGeom prst="rect">
            <a:avLst/>
          </a:prstGeom>
          <a:noFill/>
          <a:ln w="19050">
            <a:solidFill>
              <a:srgbClr val="972022"/>
            </a:solidFill>
            <a:prstDash val="sysDash"/>
          </a:ln>
        </p:spPr>
        <p:txBody>
          <a:bodyPr wrap="square" rtlCol="0">
            <a:spAutoFit/>
          </a:bodyPr>
          <a:lstStyle/>
          <a:p>
            <a:pPr marL="342900" indent="-342900">
              <a:buFont typeface="Arial" panose="020B0604020202020204" pitchFamily="34" charset="0"/>
              <a:buChar char="•"/>
            </a:pPr>
            <a:r>
              <a:rPr lang="zh-CN" altLang="zh-CN" sz="2000" dirty="0"/>
              <a:t>当期因子序列与下一期收益率序列之间的相关系数。</a:t>
            </a:r>
            <a:endParaRPr lang="en-US" altLang="zh-CN" sz="2000" dirty="0"/>
          </a:p>
        </p:txBody>
      </p:sp>
      <p:sp>
        <p:nvSpPr>
          <p:cNvPr id="23" name="文本框 22"/>
          <p:cNvSpPr txBox="1"/>
          <p:nvPr/>
        </p:nvSpPr>
        <p:spPr>
          <a:xfrm>
            <a:off x="375919" y="1230167"/>
            <a:ext cx="3068617" cy="369332"/>
          </a:xfrm>
          <a:prstGeom prst="rect">
            <a:avLst/>
          </a:prstGeom>
          <a:solidFill>
            <a:srgbClr val="9C0308"/>
          </a:solidFill>
        </p:spPr>
        <p:txBody>
          <a:bodyPr wrap="square" rtlCol="0">
            <a:spAutoFit/>
          </a:bodyPr>
          <a:lstStyle/>
          <a:p>
            <a:pPr algn="ctr"/>
            <a:r>
              <a:rPr lang="en-US" altLang="zh-CN" dirty="0">
                <a:solidFill>
                  <a:schemeClr val="bg1"/>
                </a:solidFill>
              </a:rPr>
              <a:t>IC</a:t>
            </a:r>
            <a:r>
              <a:rPr lang="zh-CN" altLang="en-US" dirty="0">
                <a:solidFill>
                  <a:schemeClr val="bg1"/>
                </a:solidFill>
              </a:rPr>
              <a:t>（</a:t>
            </a:r>
            <a:r>
              <a:rPr lang="en-US" altLang="zh-CN" dirty="0">
                <a:solidFill>
                  <a:schemeClr val="bg1"/>
                </a:solidFill>
              </a:rPr>
              <a:t>Information coefficient</a:t>
            </a:r>
            <a:r>
              <a:rPr lang="zh-CN" altLang="en-US" dirty="0">
                <a:solidFill>
                  <a:schemeClr val="bg1"/>
                </a:solidFill>
              </a:rPr>
              <a:t>）</a:t>
            </a:r>
            <a:endParaRPr lang="zh-CN" altLang="en-US" dirty="0">
              <a:solidFill>
                <a:schemeClr val="bg1"/>
              </a:solidFill>
            </a:endParaRPr>
          </a:p>
        </p:txBody>
      </p:sp>
      <p:sp>
        <p:nvSpPr>
          <p:cNvPr id="3" name="标题 2"/>
          <p:cNvSpPr>
            <a:spLocks noGrp="1"/>
          </p:cNvSpPr>
          <p:nvPr>
            <p:ph type="title"/>
          </p:nvPr>
        </p:nvSpPr>
        <p:spPr/>
        <p:txBody>
          <a:bodyPr/>
          <a:lstStyle/>
          <a:p>
            <a:r>
              <a:rPr lang="en-US" altLang="zh-CN" dirty="0"/>
              <a:t>IC</a:t>
            </a:r>
            <a:r>
              <a:rPr lang="zh-CN" altLang="en-US" dirty="0"/>
              <a:t>与</a:t>
            </a:r>
            <a:r>
              <a:rPr lang="en-US" altLang="zh-CN" dirty="0"/>
              <a:t>ICIR</a:t>
            </a:r>
            <a:endParaRPr lang="zh-CN" altLang="en-US" dirty="0"/>
          </a:p>
        </p:txBody>
      </p:sp>
      <p:sp>
        <p:nvSpPr>
          <p:cNvPr id="13" name="灯片编号占位符 3"/>
          <p:cNvSpPr>
            <a:spLocks noGrp="1"/>
          </p:cNvSpPr>
          <p:nvPr>
            <p:ph type="sldNum" sz="quarter" idx="12"/>
          </p:nvPr>
        </p:nvSpPr>
        <p:spPr/>
        <p:txBody>
          <a:bodyPr/>
          <a:lstStyle/>
          <a:p>
            <a:fld id="{1827CD8D-0C45-4313-8514-3276C2338651}" type="slidenum">
              <a:rPr lang="zh-CN" altLang="en-US" smtClean="0"/>
            </a:fld>
            <a:endParaRPr lang="zh-CN" altLang="en-US" dirty="0"/>
          </a:p>
        </p:txBody>
      </p:sp>
      <p:sp>
        <p:nvSpPr>
          <p:cNvPr id="5" name="左大括号 4"/>
          <p:cNvSpPr/>
          <p:nvPr/>
        </p:nvSpPr>
        <p:spPr>
          <a:xfrm>
            <a:off x="3011057" y="2725446"/>
            <a:ext cx="1047565" cy="3098307"/>
          </a:xfrm>
          <a:prstGeom prst="leftBrace">
            <a:avLst/>
          </a:prstGeom>
          <a:ln>
            <a:solidFill>
              <a:srgbClr val="9C0308"/>
            </a:solidFill>
          </a:ln>
          <a:effectLst/>
        </p:spPr>
        <p:style>
          <a:lnRef idx="3">
            <a:schemeClr val="dk1"/>
          </a:lnRef>
          <a:fillRef idx="0">
            <a:schemeClr val="dk1"/>
          </a:fillRef>
          <a:effectRef idx="2">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ln w="22225">
                <a:solidFill>
                  <a:schemeClr val="accent2"/>
                </a:solidFill>
                <a:prstDash val="solid"/>
              </a:ln>
              <a:solidFill>
                <a:schemeClr val="accent2">
                  <a:lumMod val="40000"/>
                  <a:lumOff val="60000"/>
                </a:schemeClr>
              </a:solidFill>
            </a:endParaRPr>
          </a:p>
        </p:txBody>
      </p:sp>
      <p:sp>
        <p:nvSpPr>
          <p:cNvPr id="7" name="文本框 6"/>
          <p:cNvSpPr txBox="1"/>
          <p:nvPr/>
        </p:nvSpPr>
        <p:spPr>
          <a:xfrm>
            <a:off x="1731146" y="4089933"/>
            <a:ext cx="1107996" cy="369332"/>
          </a:xfrm>
          <a:prstGeom prst="rect">
            <a:avLst/>
          </a:prstGeom>
          <a:noFill/>
        </p:spPr>
        <p:txBody>
          <a:bodyPr wrap="none" rtlCol="0">
            <a:spAutoFit/>
          </a:bodyPr>
          <a:lstStyle/>
          <a:p>
            <a:r>
              <a:rPr lang="zh-CN" altLang="en-US" dirty="0"/>
              <a:t>相关系数</a:t>
            </a:r>
            <a:endParaRPr lang="zh-CN" altLang="en-US" dirty="0"/>
          </a:p>
        </p:txBody>
      </p:sp>
      <p:sp>
        <p:nvSpPr>
          <p:cNvPr id="12" name="文本框 11"/>
          <p:cNvSpPr txBox="1"/>
          <p:nvPr/>
        </p:nvSpPr>
        <p:spPr>
          <a:xfrm>
            <a:off x="4421080" y="2556769"/>
            <a:ext cx="1747017" cy="369332"/>
          </a:xfrm>
          <a:prstGeom prst="rect">
            <a:avLst/>
          </a:prstGeom>
          <a:noFill/>
        </p:spPr>
        <p:txBody>
          <a:bodyPr wrap="none" rtlCol="0">
            <a:spAutoFit/>
          </a:bodyPr>
          <a:lstStyle/>
          <a:p>
            <a:r>
              <a:rPr lang="en-US" altLang="zh-CN" dirty="0"/>
              <a:t>Person相关系数</a:t>
            </a:r>
            <a:endParaRPr lang="zh-CN" altLang="en-US" dirty="0"/>
          </a:p>
        </p:txBody>
      </p:sp>
      <p:sp>
        <p:nvSpPr>
          <p:cNvPr id="14" name="文本框 13"/>
          <p:cNvSpPr txBox="1"/>
          <p:nvPr/>
        </p:nvSpPr>
        <p:spPr>
          <a:xfrm>
            <a:off x="4421080" y="5639087"/>
            <a:ext cx="2058577" cy="369332"/>
          </a:xfrm>
          <a:prstGeom prst="rect">
            <a:avLst/>
          </a:prstGeom>
          <a:noFill/>
        </p:spPr>
        <p:txBody>
          <a:bodyPr wrap="none" rtlCol="0">
            <a:spAutoFit/>
          </a:bodyPr>
          <a:lstStyle/>
          <a:p>
            <a:r>
              <a:rPr lang="en-US" altLang="zh-CN" dirty="0"/>
              <a:t>Spearman</a:t>
            </a:r>
            <a:r>
              <a:rPr lang="zh-CN" altLang="zh-CN" dirty="0"/>
              <a:t>相关系数</a:t>
            </a:r>
            <a:endParaRPr lang="zh-CN" altLang="en-US" dirty="0"/>
          </a:p>
        </p:txBody>
      </p:sp>
      <p:cxnSp>
        <p:nvCxnSpPr>
          <p:cNvPr id="16" name="直接箭头连接符 15"/>
          <p:cNvCxnSpPr/>
          <p:nvPr/>
        </p:nvCxnSpPr>
        <p:spPr>
          <a:xfrm flipV="1">
            <a:off x="7044206" y="2733440"/>
            <a:ext cx="1278384" cy="15989"/>
          </a:xfrm>
          <a:prstGeom prst="straightConnector1">
            <a:avLst/>
          </a:prstGeom>
          <a:ln>
            <a:solidFill>
              <a:srgbClr val="9C0308"/>
            </a:solidFill>
            <a:tailEnd type="triangle"/>
          </a:ln>
        </p:spPr>
        <p:style>
          <a:lnRef idx="3">
            <a:schemeClr val="dk1"/>
          </a:lnRef>
          <a:fillRef idx="0">
            <a:schemeClr val="dk1"/>
          </a:fillRef>
          <a:effectRef idx="2">
            <a:schemeClr val="dk1"/>
          </a:effectRef>
          <a:fontRef idx="minor">
            <a:schemeClr val="tx1"/>
          </a:fontRef>
        </p:style>
      </p:cxnSp>
      <p:cxnSp>
        <p:nvCxnSpPr>
          <p:cNvPr id="20" name="直接箭头连接符 19"/>
          <p:cNvCxnSpPr/>
          <p:nvPr/>
        </p:nvCxnSpPr>
        <p:spPr>
          <a:xfrm flipV="1">
            <a:off x="7117599" y="5823753"/>
            <a:ext cx="1278384" cy="15989"/>
          </a:xfrm>
          <a:prstGeom prst="straightConnector1">
            <a:avLst/>
          </a:prstGeom>
          <a:ln>
            <a:solidFill>
              <a:srgbClr val="9C0308"/>
            </a:solidFill>
            <a:tailEnd type="triangle"/>
          </a:ln>
        </p:spPr>
        <p:style>
          <a:lnRef idx="3">
            <a:schemeClr val="dk1"/>
          </a:lnRef>
          <a:fillRef idx="0">
            <a:schemeClr val="dk1"/>
          </a:fillRef>
          <a:effectRef idx="2">
            <a:schemeClr val="dk1"/>
          </a:effectRef>
          <a:fontRef idx="minor">
            <a:schemeClr val="tx1"/>
          </a:fontRef>
        </p:style>
      </p:cxnSp>
      <p:sp>
        <p:nvSpPr>
          <p:cNvPr id="17" name="文本框 16"/>
          <p:cNvSpPr txBox="1"/>
          <p:nvPr/>
        </p:nvSpPr>
        <p:spPr>
          <a:xfrm>
            <a:off x="8967865" y="2540780"/>
            <a:ext cx="1117614" cy="369332"/>
          </a:xfrm>
          <a:prstGeom prst="rect">
            <a:avLst/>
          </a:prstGeom>
          <a:noFill/>
        </p:spPr>
        <p:txBody>
          <a:bodyPr wrap="none" rtlCol="0">
            <a:spAutoFit/>
          </a:bodyPr>
          <a:lstStyle/>
          <a:p>
            <a:r>
              <a:rPr lang="en-US" altLang="zh-CN" dirty="0"/>
              <a:t>Normal IC</a:t>
            </a:r>
            <a:endParaRPr lang="zh-CN" altLang="en-US" dirty="0"/>
          </a:p>
        </p:txBody>
      </p:sp>
      <p:sp>
        <p:nvSpPr>
          <p:cNvPr id="24" name="文本框 23"/>
          <p:cNvSpPr txBox="1"/>
          <p:nvPr/>
        </p:nvSpPr>
        <p:spPr>
          <a:xfrm>
            <a:off x="8967866" y="5639087"/>
            <a:ext cx="880369" cy="369332"/>
          </a:xfrm>
          <a:prstGeom prst="rect">
            <a:avLst/>
          </a:prstGeom>
          <a:noFill/>
        </p:spPr>
        <p:txBody>
          <a:bodyPr wrap="none" rtlCol="0">
            <a:spAutoFit/>
          </a:bodyPr>
          <a:lstStyle/>
          <a:p>
            <a:r>
              <a:rPr lang="en-US" altLang="zh-CN" dirty="0"/>
              <a:t>Rank IC</a:t>
            </a:r>
            <a:endParaRPr lang="zh-CN" altLang="en-US" dirty="0"/>
          </a:p>
        </p:txBody>
      </p:sp>
      <mc:AlternateContent xmlns:mc="http://schemas.openxmlformats.org/markup-compatibility/2006">
        <mc:Choice xmlns:a14="http://schemas.microsoft.com/office/drawing/2010/main" Requires="a14">
          <p:sp>
            <p:nvSpPr>
              <p:cNvPr id="25" name="文本框 24">
                <a:extLst>
                  <a:ext uri="{FF2B5EF4-FFF2-40B4-BE49-F238E27FC236}">
                    <ele attr="{27BE9B7B-05BB-4A42-BBCA-D3700152733D}"/>
                  </a:ext>
                </a:extLst>
              </p:cNvPr>
              <p:cNvSpPr txBox="1"/>
              <p:nvPr/>
            </p:nvSpPr>
            <p:spPr>
              <a:xfrm>
                <a:off x="4286330" y="3054877"/>
                <a:ext cx="2193327" cy="711220"/>
              </a:xfrm>
              <a:prstGeom prst="rect">
                <a:avLst/>
              </a:prstGeom>
              <a:solidFill>
                <a:srgbClr val="9C0308"/>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zh-CN" altLang="zh-CN" i="1" smtClean="0">
                              <a:solidFill>
                                <a:schemeClr val="bg1"/>
                              </a:solidFill>
                              <a:latin typeface="Cambria Math" panose="02040503050406030204" pitchFamily="18" charset="0"/>
                            </a:rPr>
                          </m:ctrlPr>
                        </m:sSubPr>
                        <m:e>
                          <m:r>
                            <m:rPr>
                              <m:sty m:val="p"/>
                            </m:rPr>
                            <a:rPr lang="en-US" altLang="zh-CN">
                              <a:solidFill>
                                <a:schemeClr val="bg1"/>
                              </a:solidFill>
                              <a:latin typeface="Cambria Math" panose="02040503050406030204" pitchFamily="18" charset="0"/>
                            </a:rPr>
                            <m:t>r</m:t>
                          </m:r>
                        </m:e>
                        <m:sub>
                          <m:r>
                            <m:rPr>
                              <m:sty m:val="p"/>
                            </m:rPr>
                            <a:rPr lang="en-US" altLang="zh-CN">
                              <a:solidFill>
                                <a:schemeClr val="bg1"/>
                              </a:solidFill>
                              <a:latin typeface="Cambria Math" panose="02040503050406030204" pitchFamily="18" charset="0"/>
                            </a:rPr>
                            <m:t>xy</m:t>
                          </m:r>
                        </m:sub>
                      </m:sSub>
                      <m:r>
                        <a:rPr lang="en-US" altLang="zh-CN">
                          <a:solidFill>
                            <a:schemeClr val="bg1"/>
                          </a:solidFill>
                          <a:latin typeface="Cambria Math" panose="02040503050406030204" pitchFamily="18" charset="0"/>
                        </a:rPr>
                        <m:t>=</m:t>
                      </m:r>
                      <m:f>
                        <m:fPr>
                          <m:ctrlPr>
                            <a:rPr lang="zh-CN" altLang="zh-CN" i="1">
                              <a:solidFill>
                                <a:schemeClr val="bg1"/>
                              </a:solidFill>
                              <a:latin typeface="Cambria Math" panose="02040503050406030204" pitchFamily="18" charset="0"/>
                            </a:rPr>
                          </m:ctrlPr>
                        </m:fPr>
                        <m:num>
                          <m:r>
                            <m:rPr>
                              <m:sty m:val="p"/>
                            </m:rPr>
                            <a:rPr lang="en-US" altLang="zh-CN">
                              <a:solidFill>
                                <a:schemeClr val="bg1"/>
                              </a:solidFill>
                              <a:latin typeface="Cambria Math" panose="02040503050406030204" pitchFamily="18" charset="0"/>
                            </a:rPr>
                            <m:t>cov</m:t>
                          </m:r>
                          <m:d>
                            <m:dPr>
                              <m:ctrlPr>
                                <a:rPr lang="zh-CN" altLang="zh-CN" i="1">
                                  <a:solidFill>
                                    <a:schemeClr val="bg1"/>
                                  </a:solidFill>
                                  <a:latin typeface="Cambria Math" panose="02040503050406030204" pitchFamily="18" charset="0"/>
                                </a:rPr>
                              </m:ctrlPr>
                            </m:dPr>
                            <m:e>
                              <m:r>
                                <m:rPr>
                                  <m:sty m:val="p"/>
                                </m:rPr>
                                <a:rPr lang="en-US" altLang="zh-CN">
                                  <a:solidFill>
                                    <a:schemeClr val="bg1"/>
                                  </a:solidFill>
                                  <a:latin typeface="Cambria Math" panose="02040503050406030204" pitchFamily="18" charset="0"/>
                                </a:rPr>
                                <m:t>x</m:t>
                              </m:r>
                              <m:r>
                                <a:rPr lang="en-US" altLang="zh-CN">
                                  <a:solidFill>
                                    <a:schemeClr val="bg1"/>
                                  </a:solidFill>
                                  <a:latin typeface="Cambria Math" panose="02040503050406030204" pitchFamily="18" charset="0"/>
                                </a:rPr>
                                <m:t>,</m:t>
                              </m:r>
                              <m:r>
                                <m:rPr>
                                  <m:sty m:val="p"/>
                                </m:rPr>
                                <a:rPr lang="en-US" altLang="zh-CN">
                                  <a:solidFill>
                                    <a:schemeClr val="bg1"/>
                                  </a:solidFill>
                                  <a:latin typeface="Cambria Math" panose="02040503050406030204" pitchFamily="18" charset="0"/>
                                </a:rPr>
                                <m:t>y</m:t>
                              </m:r>
                            </m:e>
                          </m:d>
                        </m:num>
                        <m:den>
                          <m:sSub>
                            <m:sSubPr>
                              <m:ctrlPr>
                                <a:rPr lang="zh-CN" altLang="zh-CN" i="1">
                                  <a:solidFill>
                                    <a:schemeClr val="bg1"/>
                                  </a:solidFill>
                                  <a:latin typeface="Cambria Math" panose="02040503050406030204" pitchFamily="18" charset="0"/>
                                </a:rPr>
                              </m:ctrlPr>
                            </m:sSubPr>
                            <m:e>
                              <m:r>
                                <m:rPr>
                                  <m:sty m:val="p"/>
                                </m:rPr>
                                <a:rPr lang="en-US" altLang="zh-CN">
                                  <a:solidFill>
                                    <a:schemeClr val="bg1"/>
                                  </a:solidFill>
                                  <a:latin typeface="Cambria Math" panose="02040503050406030204" pitchFamily="18" charset="0"/>
                                </a:rPr>
                                <m:t>σ</m:t>
                              </m:r>
                            </m:e>
                            <m:sub>
                              <m:r>
                                <m:rPr>
                                  <m:sty m:val="p"/>
                                </m:rPr>
                                <a:rPr lang="en-US" altLang="zh-CN">
                                  <a:solidFill>
                                    <a:schemeClr val="bg1"/>
                                  </a:solidFill>
                                  <a:latin typeface="Cambria Math" panose="02040503050406030204" pitchFamily="18" charset="0"/>
                                </a:rPr>
                                <m:t>x</m:t>
                              </m:r>
                            </m:sub>
                          </m:sSub>
                          <m:sSub>
                            <m:sSubPr>
                              <m:ctrlPr>
                                <a:rPr lang="zh-CN" altLang="zh-CN" i="1">
                                  <a:solidFill>
                                    <a:schemeClr val="bg1"/>
                                  </a:solidFill>
                                  <a:latin typeface="Cambria Math" panose="02040503050406030204" pitchFamily="18" charset="0"/>
                                </a:rPr>
                              </m:ctrlPr>
                            </m:sSubPr>
                            <m:e>
                              <m:r>
                                <m:rPr>
                                  <m:sty m:val="p"/>
                                </m:rPr>
                                <a:rPr lang="en-US" altLang="zh-CN">
                                  <a:solidFill>
                                    <a:schemeClr val="bg1"/>
                                  </a:solidFill>
                                  <a:latin typeface="Cambria Math" panose="02040503050406030204" pitchFamily="18" charset="0"/>
                                </a:rPr>
                                <m:t>σ</m:t>
                              </m:r>
                            </m:e>
                            <m:sub>
                              <m:r>
                                <m:rPr>
                                  <m:sty m:val="p"/>
                                </m:rPr>
                                <a:rPr lang="en-US" altLang="zh-CN">
                                  <a:solidFill>
                                    <a:schemeClr val="bg1"/>
                                  </a:solidFill>
                                  <a:latin typeface="Cambria Math" panose="02040503050406030204" pitchFamily="18" charset="0"/>
                                </a:rPr>
                                <m:t>y</m:t>
                              </m:r>
                            </m:sub>
                          </m:sSub>
                        </m:den>
                      </m:f>
                    </m:oMath>
                  </m:oMathPara>
                </a14:m>
                <a:endParaRPr lang="zh-CN" altLang="zh-CN" dirty="0">
                  <a:solidFill>
                    <a:schemeClr val="bg1"/>
                  </a:solidFill>
                </a:endParaRPr>
              </a:p>
            </p:txBody>
          </p:sp>
        </mc:Choice>
        <mc:Fallback>
          <p:sp>
            <p:nvSpPr>
              <p:cNvPr id="25" name="文本框 24"/>
              <p:cNvSpPr txBox="1">
                <a:spLocks noRot="1" noChangeAspect="1" noMove="1" noResize="1" noEditPoints="1" noAdjustHandles="1" noChangeArrowheads="1" noChangeShapeType="1" noTextEdit="1"/>
              </p:cNvSpPr>
              <p:nvPr/>
            </p:nvSpPr>
            <p:spPr>
              <a:xfrm>
                <a:off x="4286330" y="3054877"/>
                <a:ext cx="2193327" cy="711220"/>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6" name="文本框 25">
                <a:extLst>
                  <a:ext uri="{FF2B5EF4-FFF2-40B4-BE49-F238E27FC236}">
                    <ele attr="{5CB52C32-BD2C-4993-8FBC-A8234E0DD81E}"/>
                  </a:ext>
                </a:extLst>
              </p:cNvPr>
              <p:cNvSpPr txBox="1"/>
              <p:nvPr/>
            </p:nvSpPr>
            <p:spPr>
              <a:xfrm>
                <a:off x="4286329" y="4799091"/>
                <a:ext cx="2193327" cy="715132"/>
              </a:xfrm>
              <a:prstGeom prst="rect">
                <a:avLst/>
              </a:prstGeom>
              <a:solidFill>
                <a:srgbClr val="9C0308"/>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mtClean="0">
                          <a:solidFill>
                            <a:schemeClr val="bg1"/>
                          </a:solidFill>
                          <a:latin typeface="Cambria Math" panose="02040503050406030204" pitchFamily="18" charset="0"/>
                        </a:rPr>
                        <m:t>ρ</m:t>
                      </m:r>
                      <m:r>
                        <a:rPr lang="en-US" altLang="zh-CN" smtClean="0">
                          <a:solidFill>
                            <a:schemeClr val="bg1"/>
                          </a:solidFill>
                          <a:latin typeface="Cambria Math" panose="02040503050406030204" pitchFamily="18" charset="0"/>
                        </a:rPr>
                        <m:t>=</m:t>
                      </m:r>
                      <m:f>
                        <m:fPr>
                          <m:ctrlPr>
                            <a:rPr lang="zh-CN" altLang="zh-CN" i="1">
                              <a:solidFill>
                                <a:schemeClr val="bg1"/>
                              </a:solidFill>
                              <a:latin typeface="Cambria Math" panose="02040503050406030204" pitchFamily="18" charset="0"/>
                            </a:rPr>
                          </m:ctrlPr>
                        </m:fPr>
                        <m:num>
                          <m:r>
                            <m:rPr>
                              <m:sty m:val="p"/>
                            </m:rPr>
                            <a:rPr lang="en-US" altLang="zh-CN">
                              <a:solidFill>
                                <a:schemeClr val="bg1"/>
                              </a:solidFill>
                              <a:latin typeface="Cambria Math" panose="02040503050406030204" pitchFamily="18" charset="0"/>
                            </a:rPr>
                            <m:t>cov</m:t>
                          </m:r>
                          <m:d>
                            <m:dPr>
                              <m:ctrlPr>
                                <a:rPr lang="zh-CN" altLang="zh-CN" i="1">
                                  <a:solidFill>
                                    <a:schemeClr val="bg1"/>
                                  </a:solidFill>
                                  <a:latin typeface="Cambria Math" panose="02040503050406030204" pitchFamily="18" charset="0"/>
                                </a:rPr>
                              </m:ctrlPr>
                            </m:dPr>
                            <m:e>
                              <m:r>
                                <m:rPr>
                                  <m:sty m:val="p"/>
                                </m:rPr>
                                <a:rPr lang="en-US" altLang="zh-CN">
                                  <a:solidFill>
                                    <a:schemeClr val="bg1"/>
                                  </a:solidFill>
                                  <a:latin typeface="Cambria Math" panose="02040503050406030204" pitchFamily="18" charset="0"/>
                                </a:rPr>
                                <m:t>x</m:t>
                              </m:r>
                              <m:r>
                                <a:rPr lang="en-US" altLang="zh-CN" i="1">
                                  <a:solidFill>
                                    <a:schemeClr val="bg1"/>
                                  </a:solidFill>
                                  <a:latin typeface="Cambria Math" panose="02040503050406030204" pitchFamily="18" charset="0"/>
                                </a:rPr>
                                <m:t>′</m:t>
                              </m:r>
                              <m:r>
                                <a:rPr lang="en-US" altLang="zh-CN">
                                  <a:solidFill>
                                    <a:schemeClr val="bg1"/>
                                  </a:solidFill>
                                  <a:latin typeface="Cambria Math" panose="02040503050406030204" pitchFamily="18" charset="0"/>
                                </a:rPr>
                                <m:t>,</m:t>
                              </m:r>
                              <m:r>
                                <m:rPr>
                                  <m:sty m:val="p"/>
                                </m:rPr>
                                <a:rPr lang="en-US" altLang="zh-CN">
                                  <a:solidFill>
                                    <a:schemeClr val="bg1"/>
                                  </a:solidFill>
                                  <a:latin typeface="Cambria Math" panose="02040503050406030204" pitchFamily="18" charset="0"/>
                                </a:rPr>
                                <m:t>y</m:t>
                              </m:r>
                              <m:r>
                                <a:rPr lang="en-US" altLang="zh-CN" i="1">
                                  <a:solidFill>
                                    <a:schemeClr val="bg1"/>
                                  </a:solidFill>
                                  <a:latin typeface="Cambria Math" panose="02040503050406030204" pitchFamily="18" charset="0"/>
                                </a:rPr>
                                <m:t>′</m:t>
                              </m:r>
                            </m:e>
                          </m:d>
                        </m:num>
                        <m:den>
                          <m:sSub>
                            <m:sSubPr>
                              <m:ctrlPr>
                                <a:rPr lang="zh-CN" altLang="zh-CN" i="1">
                                  <a:solidFill>
                                    <a:schemeClr val="bg1"/>
                                  </a:solidFill>
                                  <a:latin typeface="Cambria Math" panose="02040503050406030204" pitchFamily="18" charset="0"/>
                                </a:rPr>
                              </m:ctrlPr>
                            </m:sSubPr>
                            <m:e>
                              <m:r>
                                <m:rPr>
                                  <m:sty m:val="p"/>
                                </m:rPr>
                                <a:rPr lang="en-US" altLang="zh-CN">
                                  <a:solidFill>
                                    <a:schemeClr val="bg1"/>
                                  </a:solidFill>
                                  <a:latin typeface="Cambria Math" panose="02040503050406030204" pitchFamily="18" charset="0"/>
                                </a:rPr>
                                <m:t>σ</m:t>
                              </m:r>
                            </m:e>
                            <m:sub>
                              <m:r>
                                <m:rPr>
                                  <m:sty m:val="p"/>
                                </m:rPr>
                                <a:rPr lang="en-US" altLang="zh-CN">
                                  <a:solidFill>
                                    <a:schemeClr val="bg1"/>
                                  </a:solidFill>
                                  <a:latin typeface="Cambria Math" panose="02040503050406030204" pitchFamily="18" charset="0"/>
                                </a:rPr>
                                <m:t>x</m:t>
                              </m:r>
                              <m:r>
                                <a:rPr lang="en-US" altLang="zh-CN" i="1">
                                  <a:solidFill>
                                    <a:schemeClr val="bg1"/>
                                  </a:solidFill>
                                  <a:latin typeface="Cambria Math" panose="02040503050406030204" pitchFamily="18" charset="0"/>
                                </a:rPr>
                                <m:t>′</m:t>
                              </m:r>
                            </m:sub>
                          </m:sSub>
                          <m:sSub>
                            <m:sSubPr>
                              <m:ctrlPr>
                                <a:rPr lang="zh-CN" altLang="zh-CN" i="1">
                                  <a:solidFill>
                                    <a:schemeClr val="bg1"/>
                                  </a:solidFill>
                                  <a:latin typeface="Cambria Math" panose="02040503050406030204" pitchFamily="18" charset="0"/>
                                </a:rPr>
                              </m:ctrlPr>
                            </m:sSubPr>
                            <m:e>
                              <m:r>
                                <m:rPr>
                                  <m:sty m:val="p"/>
                                </m:rPr>
                                <a:rPr lang="en-US" altLang="zh-CN">
                                  <a:solidFill>
                                    <a:schemeClr val="bg1"/>
                                  </a:solidFill>
                                  <a:latin typeface="Cambria Math" panose="02040503050406030204" pitchFamily="18" charset="0"/>
                                </a:rPr>
                                <m:t>σ</m:t>
                              </m:r>
                            </m:e>
                            <m:sub>
                              <m:r>
                                <m:rPr>
                                  <m:sty m:val="p"/>
                                </m:rPr>
                                <a:rPr lang="en-US" altLang="zh-CN">
                                  <a:solidFill>
                                    <a:schemeClr val="bg1"/>
                                  </a:solidFill>
                                  <a:latin typeface="Cambria Math" panose="02040503050406030204" pitchFamily="18" charset="0"/>
                                </a:rPr>
                                <m:t>y</m:t>
                              </m:r>
                              <m:r>
                                <a:rPr lang="en-US" altLang="zh-CN" i="1">
                                  <a:solidFill>
                                    <a:schemeClr val="bg1"/>
                                  </a:solidFill>
                                  <a:latin typeface="Cambria Math" panose="02040503050406030204" pitchFamily="18" charset="0"/>
                                </a:rPr>
                                <m:t>′</m:t>
                              </m:r>
                            </m:sub>
                          </m:sSub>
                        </m:den>
                      </m:f>
                    </m:oMath>
                  </m:oMathPara>
                </a14:m>
                <a:endParaRPr lang="zh-CN" altLang="zh-CN" dirty="0">
                  <a:solidFill>
                    <a:schemeClr val="bg1"/>
                  </a:solidFill>
                </a:endParaRPr>
              </a:p>
            </p:txBody>
          </p:sp>
        </mc:Choice>
        <mc:Fallback>
          <p:sp>
            <p:nvSpPr>
              <p:cNvPr id="26" name="文本框 25"/>
              <p:cNvSpPr txBox="1">
                <a:spLocks noRot="1" noChangeAspect="1" noMove="1" noResize="1" noEditPoints="1" noAdjustHandles="1" noChangeArrowheads="1" noChangeShapeType="1" noTextEdit="1"/>
              </p:cNvSpPr>
              <p:nvPr/>
            </p:nvSpPr>
            <p:spPr>
              <a:xfrm>
                <a:off x="4286329" y="4799091"/>
                <a:ext cx="2193327" cy="715132"/>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7" name="文本框 26">
                <a:extLst>
                  <a:ext uri="{FF2B5EF4-FFF2-40B4-BE49-F238E27FC236}">
                    <ele attr="{084BD7D9-998D-49E5-A7D6-9C70E4C0FB79}"/>
                  </a:ext>
                </a:extLst>
              </p:cNvPr>
              <p:cNvSpPr txBox="1"/>
              <p:nvPr/>
            </p:nvSpPr>
            <p:spPr>
              <a:xfrm>
                <a:off x="6643028" y="4961186"/>
                <a:ext cx="4649675" cy="390941"/>
              </a:xfrm>
              <a:prstGeom prst="rect">
                <a:avLst/>
              </a:prstGeom>
              <a:noFill/>
              <a:ln w="19050">
                <a:solidFill>
                  <a:srgbClr val="972022"/>
                </a:solidFill>
                <a:prstDash val="sysDash"/>
              </a:ln>
            </p:spPr>
            <p:txBody>
              <a:bodyPr wrap="square" rtlCol="0">
                <a:spAutoFit/>
              </a:bodyPr>
              <a:lstStyle/>
              <a:p>
                <a14:m>
                  <m:oMath xmlns:m="http://schemas.openxmlformats.org/officeDocument/2006/math">
                    <m:sSup>
                      <m:sSupPr>
                        <m:ctrlPr>
                          <a:rPr lang="zh-CN" altLang="zh-CN" i="1">
                            <a:latin typeface="Cambria Math" panose="02040503050406030204" pitchFamily="18" charset="0"/>
                          </a:rPr>
                        </m:ctrlPr>
                      </m:sSupPr>
                      <m:e>
                        <m:r>
                          <a:rPr lang="en-US" altLang="zh-CN" b="1" i="1">
                            <a:latin typeface="Cambria Math" panose="02040503050406030204" pitchFamily="18" charset="0"/>
                          </a:rPr>
                          <m:t>𝒙</m:t>
                        </m:r>
                      </m:e>
                      <m:sup>
                        <m:r>
                          <a:rPr lang="en-US" altLang="zh-CN" i="1">
                            <a:latin typeface="Cambria Math" panose="02040503050406030204" pitchFamily="18" charset="0"/>
                          </a:rPr>
                          <m:t>′</m:t>
                        </m:r>
                      </m:sup>
                    </m:sSup>
                    <m:r>
                      <a:rPr lang="zh-CN" altLang="zh-CN">
                        <a:latin typeface="Cambria Math" panose="02040503050406030204" pitchFamily="18" charset="0"/>
                      </a:rPr>
                      <m:t>和</m:t>
                    </m:r>
                    <m:sSup>
                      <m:sSupPr>
                        <m:ctrlPr>
                          <a:rPr lang="zh-CN" altLang="zh-CN" i="1">
                            <a:latin typeface="Cambria Math" panose="02040503050406030204" pitchFamily="18" charset="0"/>
                          </a:rPr>
                        </m:ctrlPr>
                      </m:sSupPr>
                      <m:e>
                        <m:r>
                          <a:rPr lang="en-US" altLang="zh-CN" b="1" i="1">
                            <a:latin typeface="Cambria Math" panose="02040503050406030204" pitchFamily="18" charset="0"/>
                          </a:rPr>
                          <m:t>𝒚</m:t>
                        </m:r>
                      </m:e>
                      <m:sup>
                        <m:r>
                          <a:rPr lang="en-US" altLang="zh-CN" i="1">
                            <a:latin typeface="Cambria Math" panose="02040503050406030204" pitchFamily="18" charset="0"/>
                          </a:rPr>
                          <m:t>′</m:t>
                        </m:r>
                      </m:sup>
                    </m:sSup>
                  </m:oMath>
                </a14:m>
                <a:r>
                  <a:rPr lang="zh-CN" altLang="zh-CN" dirty="0"/>
                  <a:t>分别是</a:t>
                </a:r>
                <a14:m>
                  <m:oMath xmlns:m="http://schemas.openxmlformats.org/officeDocument/2006/math">
                    <m:r>
                      <a:rPr lang="en-US" altLang="zh-CN" b="1" i="1">
                        <a:latin typeface="Cambria Math" panose="02040503050406030204" pitchFamily="18" charset="0"/>
                      </a:rPr>
                      <m:t>𝒙</m:t>
                    </m:r>
                    <m:r>
                      <a:rPr lang="zh-CN" altLang="zh-CN">
                        <a:latin typeface="Cambria Math" panose="02040503050406030204" pitchFamily="18" charset="0"/>
                      </a:rPr>
                      <m:t>和</m:t>
                    </m:r>
                    <m:r>
                      <a:rPr lang="en-US" altLang="zh-CN" b="1" i="1">
                        <a:latin typeface="Cambria Math" panose="02040503050406030204" pitchFamily="18" charset="0"/>
                      </a:rPr>
                      <m:t>𝒚</m:t>
                    </m:r>
                  </m:oMath>
                </a14:m>
                <a:r>
                  <a:rPr lang="zh-CN" altLang="zh-CN" dirty="0"/>
                  <a:t>进行等级变换后的新序列。</a:t>
                </a:r>
              </a:p>
            </p:txBody>
          </p:sp>
        </mc:Choice>
        <mc:Fallback>
          <p:sp>
            <p:nvSpPr>
              <p:cNvPr id="27" name="文本框 26"/>
              <p:cNvSpPr txBox="1">
                <a:spLocks noRot="1" noChangeAspect="1" noMove="1" noResize="1" noEditPoints="1" noAdjustHandles="1" noChangeArrowheads="1" noChangeShapeType="1" noTextEdit="1"/>
              </p:cNvSpPr>
              <p:nvPr/>
            </p:nvSpPr>
            <p:spPr>
              <a:xfrm>
                <a:off x="6643028" y="4961186"/>
                <a:ext cx="4649675" cy="390941"/>
              </a:xfrm>
              <a:prstGeom prst="rect">
                <a:avLst/>
              </a:prstGeom>
              <a:blipFill rotWithShape="1">
                <a:blip r:embed="rId3"/>
                <a:stretch>
                  <a:fillRect t="-7463" r="-5752" b="-14925"/>
                </a:stretch>
              </a:blipFill>
              <a:ln w="19050">
                <a:solidFill>
                  <a:srgbClr val="972022"/>
                </a:solidFill>
                <a:prstDash val="sysDash"/>
              </a:ln>
            </p:spPr>
            <p:txBody>
              <a:bodyPr/>
              <a:lstStyle/>
              <a:p>
                <a:r>
                  <a:rPr lang="zh-CN" altLang="en-US">
                    <a:noFill/>
                  </a:rPr>
                  <a:t> </a:t>
                </a:r>
                <a:endParaRPr lang="zh-CN" altLang="en-US">
                  <a:noFill/>
                </a:endParaRPr>
              </a:p>
            </p:txBody>
          </p:sp>
        </mc:Fallback>
      </mc:AlternateContent>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375919" y="1598961"/>
            <a:ext cx="7170100" cy="400110"/>
          </a:xfrm>
          <a:prstGeom prst="rect">
            <a:avLst/>
          </a:prstGeom>
          <a:noFill/>
          <a:ln w="19050">
            <a:solidFill>
              <a:srgbClr val="972022"/>
            </a:solidFill>
            <a:prstDash val="sysDash"/>
          </a:ln>
        </p:spPr>
        <p:txBody>
          <a:bodyPr wrap="square" rtlCol="0">
            <a:spAutoFit/>
          </a:bodyPr>
          <a:lstStyle/>
          <a:p>
            <a:pPr marL="342900" indent="-342900">
              <a:buFont typeface="Arial" panose="020B0604020202020204" pitchFamily="34" charset="0"/>
              <a:buChar char="•"/>
            </a:pPr>
            <a:r>
              <a:rPr lang="en-US" altLang="zh-CN" sz="2000" dirty="0"/>
              <a:t>IC</a:t>
            </a:r>
            <a:r>
              <a:rPr lang="zh-CN" altLang="zh-CN" sz="2000" dirty="0"/>
              <a:t>均值除以</a:t>
            </a:r>
            <a:r>
              <a:rPr lang="en-US" altLang="zh-CN" sz="2000" dirty="0"/>
              <a:t>IC</a:t>
            </a:r>
            <a:r>
              <a:rPr lang="zh-CN" altLang="zh-CN" sz="2000" dirty="0"/>
              <a:t>标准差，同时考虑了因子的区分度和稳定性。</a:t>
            </a:r>
            <a:endParaRPr lang="zh-CN" altLang="zh-CN" sz="2000" dirty="0"/>
          </a:p>
        </p:txBody>
      </p:sp>
      <p:sp>
        <p:nvSpPr>
          <p:cNvPr id="23" name="文本框 22"/>
          <p:cNvSpPr txBox="1"/>
          <p:nvPr/>
        </p:nvSpPr>
        <p:spPr>
          <a:xfrm>
            <a:off x="375919" y="1230167"/>
            <a:ext cx="3068617" cy="369332"/>
          </a:xfrm>
          <a:prstGeom prst="rect">
            <a:avLst/>
          </a:prstGeom>
          <a:solidFill>
            <a:srgbClr val="9C0308"/>
          </a:solidFill>
        </p:spPr>
        <p:txBody>
          <a:bodyPr wrap="square" rtlCol="0">
            <a:spAutoFit/>
          </a:bodyPr>
          <a:lstStyle/>
          <a:p>
            <a:pPr algn="ctr"/>
            <a:r>
              <a:rPr lang="en-US" altLang="zh-CN" dirty="0">
                <a:solidFill>
                  <a:schemeClr val="bg1"/>
                </a:solidFill>
              </a:rPr>
              <a:t>ICIR</a:t>
            </a:r>
            <a:r>
              <a:rPr lang="zh-CN" altLang="en-US" dirty="0">
                <a:solidFill>
                  <a:schemeClr val="bg1"/>
                </a:solidFill>
              </a:rPr>
              <a:t>（信息系数的信息比率）</a:t>
            </a:r>
            <a:endParaRPr lang="zh-CN" altLang="en-US" dirty="0">
              <a:solidFill>
                <a:schemeClr val="bg1"/>
              </a:solidFill>
            </a:endParaRPr>
          </a:p>
        </p:txBody>
      </p:sp>
      <p:sp>
        <p:nvSpPr>
          <p:cNvPr id="3" name="标题 2"/>
          <p:cNvSpPr>
            <a:spLocks noGrp="1"/>
          </p:cNvSpPr>
          <p:nvPr>
            <p:ph type="title"/>
          </p:nvPr>
        </p:nvSpPr>
        <p:spPr/>
        <p:txBody>
          <a:bodyPr/>
          <a:lstStyle/>
          <a:p>
            <a:r>
              <a:rPr lang="en-US" altLang="zh-CN" dirty="0"/>
              <a:t>IC</a:t>
            </a:r>
            <a:r>
              <a:rPr lang="zh-CN" altLang="en-US" dirty="0"/>
              <a:t>与</a:t>
            </a:r>
            <a:r>
              <a:rPr lang="en-US" altLang="zh-CN" dirty="0"/>
              <a:t>ICIR</a:t>
            </a:r>
            <a:endParaRPr lang="zh-CN" altLang="en-US" dirty="0"/>
          </a:p>
        </p:txBody>
      </p:sp>
      <p:sp>
        <p:nvSpPr>
          <p:cNvPr id="13" name="灯片编号占位符 3"/>
          <p:cNvSpPr>
            <a:spLocks noGrp="1"/>
          </p:cNvSpPr>
          <p:nvPr>
            <p:ph type="sldNum" sz="quarter" idx="12"/>
          </p:nvPr>
        </p:nvSpPr>
        <p:spPr/>
        <p:txBody>
          <a:bodyPr/>
          <a:lstStyle/>
          <a:p>
            <a:fld id="{1827CD8D-0C45-4313-8514-3276C2338651}" type="slidenum">
              <a:rPr lang="zh-CN" altLang="en-US" smtClean="0"/>
            </a:fld>
            <a:endParaRPr lang="zh-CN" altLang="en-US" dirty="0"/>
          </a:p>
        </p:txBody>
      </p:sp>
      <mc:AlternateContent xmlns:mc="http://schemas.openxmlformats.org/markup-compatibility/2006">
        <mc:Choice xmlns:a14="http://schemas.microsoft.com/office/drawing/2010/main" Requires="a14">
          <p:sp>
            <p:nvSpPr>
              <p:cNvPr id="18" name="文本框 17">
                <a:extLst>
                  <a:ext uri="{FF2B5EF4-FFF2-40B4-BE49-F238E27FC236}">
                    <ele attr="{394BE5FA-52AF-4A8B-98B9-4E199F37940E}"/>
                  </a:ext>
                </a:extLst>
              </p:cNvPr>
              <p:cNvSpPr txBox="1"/>
              <p:nvPr/>
            </p:nvSpPr>
            <p:spPr>
              <a:xfrm>
                <a:off x="8490109" y="1595210"/>
                <a:ext cx="2193327" cy="746166"/>
              </a:xfrm>
              <a:prstGeom prst="rect">
                <a:avLst/>
              </a:prstGeom>
              <a:solidFill>
                <a:srgbClr val="9C0308"/>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mtClean="0">
                          <a:solidFill>
                            <a:schemeClr val="bg1"/>
                          </a:solidFill>
                          <a:latin typeface="Cambria Math" panose="02040503050406030204" pitchFamily="18" charset="0"/>
                        </a:rPr>
                        <m:t>ICIR</m:t>
                      </m:r>
                      <m:r>
                        <a:rPr lang="en-US" altLang="zh-CN" smtClean="0">
                          <a:solidFill>
                            <a:schemeClr val="bg1"/>
                          </a:solidFill>
                          <a:latin typeface="Cambria Math" panose="02040503050406030204" pitchFamily="18" charset="0"/>
                        </a:rPr>
                        <m:t>=</m:t>
                      </m:r>
                      <m:f>
                        <m:fPr>
                          <m:ctrlPr>
                            <a:rPr lang="zh-CN" altLang="zh-CN" i="1">
                              <a:solidFill>
                                <a:schemeClr val="bg1"/>
                              </a:solidFill>
                              <a:latin typeface="Cambria Math" panose="02040503050406030204" pitchFamily="18" charset="0"/>
                            </a:rPr>
                          </m:ctrlPr>
                        </m:fPr>
                        <m:num>
                          <m:r>
                            <m:rPr>
                              <m:sty m:val="p"/>
                            </m:rPr>
                            <a:rPr lang="en-US" altLang="zh-CN">
                              <a:solidFill>
                                <a:schemeClr val="bg1"/>
                              </a:solidFill>
                              <a:latin typeface="Cambria Math" panose="02040503050406030204" pitchFamily="18" charset="0"/>
                            </a:rPr>
                            <m:t>E</m:t>
                          </m:r>
                          <m:d>
                            <m:dPr>
                              <m:ctrlPr>
                                <a:rPr lang="zh-CN" altLang="zh-CN" i="1">
                                  <a:solidFill>
                                    <a:schemeClr val="bg1"/>
                                  </a:solidFill>
                                  <a:latin typeface="Cambria Math" panose="02040503050406030204" pitchFamily="18" charset="0"/>
                                </a:rPr>
                              </m:ctrlPr>
                            </m:dPr>
                            <m:e>
                              <m:r>
                                <m:rPr>
                                  <m:sty m:val="p"/>
                                </m:rPr>
                                <a:rPr lang="en-US" altLang="zh-CN">
                                  <a:solidFill>
                                    <a:schemeClr val="bg1"/>
                                  </a:solidFill>
                                  <a:latin typeface="Cambria Math" panose="02040503050406030204" pitchFamily="18" charset="0"/>
                                </a:rPr>
                                <m:t>IC</m:t>
                              </m:r>
                            </m:e>
                          </m:d>
                        </m:num>
                        <m:den>
                          <m:rad>
                            <m:radPr>
                              <m:degHide m:val="on"/>
                              <m:ctrlPr>
                                <a:rPr lang="zh-CN" altLang="zh-CN" i="1">
                                  <a:solidFill>
                                    <a:schemeClr val="bg1"/>
                                  </a:solidFill>
                                  <a:latin typeface="Cambria Math" panose="02040503050406030204" pitchFamily="18" charset="0"/>
                                </a:rPr>
                              </m:ctrlPr>
                            </m:radPr>
                            <m:deg/>
                            <m:e>
                              <m:r>
                                <m:rPr>
                                  <m:sty m:val="p"/>
                                </m:rPr>
                                <a:rPr lang="en-US" altLang="zh-CN">
                                  <a:solidFill>
                                    <a:schemeClr val="bg1"/>
                                  </a:solidFill>
                                  <a:latin typeface="Cambria Math" panose="02040503050406030204" pitchFamily="18" charset="0"/>
                                </a:rPr>
                                <m:t>D</m:t>
                              </m:r>
                              <m:d>
                                <m:dPr>
                                  <m:ctrlPr>
                                    <a:rPr lang="zh-CN" altLang="zh-CN" i="1">
                                      <a:solidFill>
                                        <a:schemeClr val="bg1"/>
                                      </a:solidFill>
                                      <a:latin typeface="Cambria Math" panose="02040503050406030204" pitchFamily="18" charset="0"/>
                                    </a:rPr>
                                  </m:ctrlPr>
                                </m:dPr>
                                <m:e>
                                  <m:r>
                                    <m:rPr>
                                      <m:sty m:val="p"/>
                                    </m:rPr>
                                    <a:rPr lang="en-US" altLang="zh-CN">
                                      <a:solidFill>
                                        <a:schemeClr val="bg1"/>
                                      </a:solidFill>
                                      <a:latin typeface="Cambria Math" panose="02040503050406030204" pitchFamily="18" charset="0"/>
                                    </a:rPr>
                                    <m:t>IC</m:t>
                                  </m:r>
                                </m:e>
                              </m:d>
                            </m:e>
                          </m:rad>
                        </m:den>
                      </m:f>
                    </m:oMath>
                  </m:oMathPara>
                </a14:m>
                <a:endParaRPr lang="zh-CN" altLang="zh-CN" dirty="0">
                  <a:solidFill>
                    <a:schemeClr val="bg1"/>
                  </a:solidFill>
                </a:endParaRPr>
              </a:p>
            </p:txBody>
          </p:sp>
        </mc:Choice>
        <mc:Fallback>
          <p:sp>
            <p:nvSpPr>
              <p:cNvPr id="18" name="文本框 17"/>
              <p:cNvSpPr txBox="1">
                <a:spLocks noRot="1" noChangeAspect="1" noMove="1" noResize="1" noEditPoints="1" noAdjustHandles="1" noChangeArrowheads="1" noChangeShapeType="1" noTextEdit="1"/>
              </p:cNvSpPr>
              <p:nvPr/>
            </p:nvSpPr>
            <p:spPr>
              <a:xfrm>
                <a:off x="8490109" y="1595210"/>
                <a:ext cx="2193327" cy="746166"/>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19" name="文本框 18"/>
          <p:cNvSpPr txBox="1"/>
          <p:nvPr/>
        </p:nvSpPr>
        <p:spPr>
          <a:xfrm>
            <a:off x="375919" y="2511204"/>
            <a:ext cx="4888539" cy="646331"/>
          </a:xfrm>
          <a:prstGeom prst="rect">
            <a:avLst/>
          </a:prstGeom>
          <a:noFill/>
          <a:ln w="19050">
            <a:solidFill>
              <a:srgbClr val="972022"/>
            </a:solidFill>
            <a:prstDash val="sysDash"/>
          </a:ln>
        </p:spPr>
        <p:txBody>
          <a:bodyPr wrap="square" rtlCol="0">
            <a:spAutoFit/>
          </a:bodyPr>
          <a:lstStyle/>
          <a:p>
            <a:r>
              <a:rPr lang="en-US" altLang="zh-CN" dirty="0"/>
              <a:t>IC</a:t>
            </a:r>
            <a:r>
              <a:rPr lang="zh-CN" altLang="zh-CN" dirty="0"/>
              <a:t>值的绝对值</a:t>
            </a:r>
            <a:r>
              <a:rPr lang="zh-CN" altLang="en-US" dirty="0"/>
              <a:t>在</a:t>
            </a:r>
            <a:r>
              <a:rPr lang="en-US" altLang="zh-CN" dirty="0"/>
              <a:t>0.03</a:t>
            </a:r>
            <a:r>
              <a:rPr lang="zh-CN" altLang="en-US" dirty="0"/>
              <a:t>以上</a:t>
            </a:r>
            <a:r>
              <a:rPr lang="zh-CN" altLang="zh-CN" dirty="0"/>
              <a:t> ，则因子比较有效。 </a:t>
            </a:r>
            <a:endParaRPr lang="en-US" altLang="zh-CN" dirty="0"/>
          </a:p>
          <a:p>
            <a:r>
              <a:rPr lang="en-US" altLang="zh-CN" dirty="0"/>
              <a:t>ICIR</a:t>
            </a:r>
            <a:r>
              <a:rPr lang="zh-CN" altLang="zh-CN" dirty="0"/>
              <a:t>的绝对值在</a:t>
            </a:r>
            <a:r>
              <a:rPr lang="en-US" altLang="zh-CN" dirty="0"/>
              <a:t>0.25</a:t>
            </a:r>
            <a:r>
              <a:rPr lang="zh-CN" altLang="zh-CN" dirty="0"/>
              <a:t>以上，则因子比较有效。</a:t>
            </a:r>
            <a:endParaRPr lang="zh-CN" altLang="en-US" dirty="0"/>
          </a:p>
        </p:txBody>
      </p:sp>
      <p:pic>
        <p:nvPicPr>
          <p:cNvPr id="21" name="图片 20"/>
          <p:cNvPicPr/>
          <p:nvPr/>
        </p:nvPicPr>
        <p:blipFill>
          <a:blip r:embed="rId2"/>
          <a:stretch>
            <a:fillRect/>
          </a:stretch>
        </p:blipFill>
        <p:spPr>
          <a:xfrm>
            <a:off x="947922" y="3491144"/>
            <a:ext cx="4316536" cy="2969257"/>
          </a:xfrm>
          <a:prstGeom prst="rect">
            <a:avLst/>
          </a:prstGeom>
        </p:spPr>
      </p:pic>
      <p:pic>
        <p:nvPicPr>
          <p:cNvPr id="28" name="图片 27"/>
          <p:cNvPicPr/>
          <p:nvPr/>
        </p:nvPicPr>
        <p:blipFill>
          <a:blip r:embed="rId3"/>
          <a:stretch>
            <a:fillRect/>
          </a:stretch>
        </p:blipFill>
        <p:spPr>
          <a:xfrm>
            <a:off x="5852954" y="2978816"/>
            <a:ext cx="5274310" cy="2737013"/>
          </a:xfrm>
          <a:prstGeom prst="rect">
            <a:avLst/>
          </a:prstGeom>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375919" y="1598961"/>
            <a:ext cx="10845456" cy="1014730"/>
          </a:xfrm>
          <a:prstGeom prst="rect">
            <a:avLst/>
          </a:prstGeom>
          <a:noFill/>
          <a:ln w="19050">
            <a:solidFill>
              <a:srgbClr val="972022"/>
            </a:solidFill>
            <a:prstDash val="sysDash"/>
          </a:ln>
        </p:spPr>
        <p:txBody>
          <a:bodyPr wrap="square" rtlCol="0">
            <a:spAutoFit/>
          </a:bodyPr>
          <a:lstStyle/>
          <a:p>
            <a:pPr marL="342900" indent="-342900">
              <a:buFont typeface="Arial" panose="020B0604020202020204" pitchFamily="34" charset="0"/>
              <a:buChar char="•"/>
            </a:pPr>
            <a:r>
              <a:rPr lang="zh-CN" altLang="zh-CN" sz="2000" dirty="0"/>
              <a:t>核心思想是假设因子暴露与标的收益具有显著的单调关系，因此我们按照下列的方法构造投资组合：将标的按因子暴露的大小分成不同的组，分别买入不同组的标的，那组与组之间的收益也应该呈现明显的单调关系。这种单调关系越明显，则说明因子越有效。</a:t>
            </a:r>
            <a:endParaRPr lang="zh-CN" altLang="zh-CN" sz="2000" dirty="0"/>
          </a:p>
        </p:txBody>
      </p:sp>
      <p:sp>
        <p:nvSpPr>
          <p:cNvPr id="23" name="文本框 22"/>
          <p:cNvSpPr txBox="1"/>
          <p:nvPr/>
        </p:nvSpPr>
        <p:spPr>
          <a:xfrm>
            <a:off x="375920" y="1230167"/>
            <a:ext cx="1266450" cy="369332"/>
          </a:xfrm>
          <a:prstGeom prst="rect">
            <a:avLst/>
          </a:prstGeom>
          <a:solidFill>
            <a:srgbClr val="9C0308"/>
          </a:solidFill>
        </p:spPr>
        <p:txBody>
          <a:bodyPr wrap="square" rtlCol="0">
            <a:spAutoFit/>
          </a:bodyPr>
          <a:lstStyle/>
          <a:p>
            <a:pPr algn="ctr"/>
            <a:r>
              <a:rPr lang="zh-CN" altLang="en-US" dirty="0">
                <a:solidFill>
                  <a:schemeClr val="bg1"/>
                </a:solidFill>
              </a:rPr>
              <a:t>分层回测</a:t>
            </a:r>
            <a:endParaRPr lang="zh-CN" altLang="en-US" dirty="0">
              <a:solidFill>
                <a:schemeClr val="bg1"/>
              </a:solidFill>
            </a:endParaRPr>
          </a:p>
        </p:txBody>
      </p:sp>
      <p:sp>
        <p:nvSpPr>
          <p:cNvPr id="3" name="标题 2"/>
          <p:cNvSpPr>
            <a:spLocks noGrp="1"/>
          </p:cNvSpPr>
          <p:nvPr>
            <p:ph type="title"/>
          </p:nvPr>
        </p:nvSpPr>
        <p:spPr/>
        <p:txBody>
          <a:bodyPr/>
          <a:lstStyle/>
          <a:p>
            <a:r>
              <a:rPr lang="zh-CN" altLang="en-US" dirty="0"/>
              <a:t>回测</a:t>
            </a:r>
            <a:endParaRPr lang="zh-CN" altLang="en-US" dirty="0"/>
          </a:p>
        </p:txBody>
      </p:sp>
      <p:sp>
        <p:nvSpPr>
          <p:cNvPr id="13" name="灯片编号占位符 3"/>
          <p:cNvSpPr>
            <a:spLocks noGrp="1"/>
          </p:cNvSpPr>
          <p:nvPr>
            <p:ph type="sldNum" sz="quarter" idx="12"/>
          </p:nvPr>
        </p:nvSpPr>
        <p:spPr/>
        <p:txBody>
          <a:bodyPr/>
          <a:lstStyle/>
          <a:p>
            <a:fld id="{1827CD8D-0C45-4313-8514-3276C2338651}" type="slidenum">
              <a:rPr lang="zh-CN" altLang="en-US" smtClean="0"/>
            </a:fld>
            <a:endParaRPr lang="zh-CN" altLang="en-US" dirty="0"/>
          </a:p>
        </p:txBody>
      </p:sp>
      <p:pic>
        <p:nvPicPr>
          <p:cNvPr id="10" name="图片 9"/>
          <p:cNvPicPr/>
          <p:nvPr/>
        </p:nvPicPr>
        <p:blipFill>
          <a:blip r:embed="rId1"/>
          <a:stretch>
            <a:fillRect/>
          </a:stretch>
        </p:blipFill>
        <p:spPr>
          <a:xfrm>
            <a:off x="635747" y="3065202"/>
            <a:ext cx="5274310" cy="2997933"/>
          </a:xfrm>
          <a:prstGeom prst="rect">
            <a:avLst/>
          </a:prstGeom>
        </p:spPr>
      </p:pic>
      <p:pic>
        <p:nvPicPr>
          <p:cNvPr id="11" name="图片 10"/>
          <p:cNvPicPr/>
          <p:nvPr/>
        </p:nvPicPr>
        <p:blipFill>
          <a:blip r:embed="rId2"/>
          <a:stretch>
            <a:fillRect/>
          </a:stretch>
        </p:blipFill>
        <p:spPr>
          <a:xfrm>
            <a:off x="6281944" y="3065202"/>
            <a:ext cx="5274310" cy="2822156"/>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375919" y="1598961"/>
            <a:ext cx="10845456" cy="1322070"/>
          </a:xfrm>
          <a:prstGeom prst="rect">
            <a:avLst/>
          </a:prstGeom>
          <a:noFill/>
          <a:ln w="19050">
            <a:solidFill>
              <a:srgbClr val="972022"/>
            </a:solidFill>
            <a:prstDash val="sysDash"/>
          </a:ln>
        </p:spPr>
        <p:txBody>
          <a:bodyPr wrap="square" rtlCol="0">
            <a:spAutoFit/>
          </a:bodyPr>
          <a:lstStyle/>
          <a:p>
            <a:pPr marL="342900" indent="-342900">
              <a:buFont typeface="Arial" panose="020B0604020202020204" pitchFamily="34" charset="0"/>
              <a:buChar char="•"/>
            </a:pPr>
            <a:r>
              <a:rPr lang="zh-CN" altLang="zh-CN" sz="2000" dirty="0"/>
              <a:t>在分层回测的基础上，我们进一步进行多空回测。在这种情况下，我们只构造了一个投资组合，根据因子暴露的大小确定其仓位的权重，因子暴露从小到大依次对应着仓位权重从负到正，然后我们就可以根据这个投资组合的收益情况来判断因子的有效性。如果收益率曲线是单调向上或者向下的，说明因子是有效的，如果收益率曲线是波动的，说明因子是无效的。</a:t>
            </a:r>
            <a:endParaRPr lang="zh-CN" altLang="zh-CN" sz="2000" dirty="0"/>
          </a:p>
        </p:txBody>
      </p:sp>
      <p:sp>
        <p:nvSpPr>
          <p:cNvPr id="23" name="文本框 22"/>
          <p:cNvSpPr txBox="1"/>
          <p:nvPr/>
        </p:nvSpPr>
        <p:spPr>
          <a:xfrm>
            <a:off x="375920" y="1230167"/>
            <a:ext cx="1266450" cy="369332"/>
          </a:xfrm>
          <a:prstGeom prst="rect">
            <a:avLst/>
          </a:prstGeom>
          <a:solidFill>
            <a:srgbClr val="9C0308"/>
          </a:solidFill>
        </p:spPr>
        <p:txBody>
          <a:bodyPr wrap="square" rtlCol="0">
            <a:spAutoFit/>
          </a:bodyPr>
          <a:lstStyle/>
          <a:p>
            <a:pPr algn="ctr"/>
            <a:r>
              <a:rPr lang="zh-CN" altLang="en-US" dirty="0">
                <a:solidFill>
                  <a:schemeClr val="bg1"/>
                </a:solidFill>
              </a:rPr>
              <a:t>多空回测</a:t>
            </a:r>
            <a:endParaRPr lang="zh-CN" altLang="en-US" dirty="0">
              <a:solidFill>
                <a:schemeClr val="bg1"/>
              </a:solidFill>
            </a:endParaRPr>
          </a:p>
        </p:txBody>
      </p:sp>
      <p:sp>
        <p:nvSpPr>
          <p:cNvPr id="3" name="标题 2"/>
          <p:cNvSpPr>
            <a:spLocks noGrp="1"/>
          </p:cNvSpPr>
          <p:nvPr>
            <p:ph type="title"/>
          </p:nvPr>
        </p:nvSpPr>
        <p:spPr/>
        <p:txBody>
          <a:bodyPr/>
          <a:lstStyle/>
          <a:p>
            <a:r>
              <a:rPr lang="zh-CN" altLang="en-US" dirty="0"/>
              <a:t>回测</a:t>
            </a:r>
            <a:endParaRPr lang="zh-CN" altLang="en-US" dirty="0"/>
          </a:p>
        </p:txBody>
      </p:sp>
      <p:sp>
        <p:nvSpPr>
          <p:cNvPr id="13" name="灯片编号占位符 3"/>
          <p:cNvSpPr>
            <a:spLocks noGrp="1"/>
          </p:cNvSpPr>
          <p:nvPr>
            <p:ph type="sldNum" sz="quarter" idx="12"/>
          </p:nvPr>
        </p:nvSpPr>
        <p:spPr/>
        <p:txBody>
          <a:bodyPr/>
          <a:lstStyle/>
          <a:p>
            <a:fld id="{1827CD8D-0C45-4313-8514-3276C2338651}" type="slidenum">
              <a:rPr lang="zh-CN" altLang="en-US" smtClean="0"/>
            </a:fld>
            <a:endParaRPr lang="zh-CN" altLang="en-US" dirty="0"/>
          </a:p>
        </p:txBody>
      </p:sp>
      <p:pic>
        <p:nvPicPr>
          <p:cNvPr id="8" name="图片 7"/>
          <p:cNvPicPr/>
          <p:nvPr/>
        </p:nvPicPr>
        <p:blipFill>
          <a:blip r:embed="rId1"/>
          <a:stretch>
            <a:fillRect/>
          </a:stretch>
        </p:blipFill>
        <p:spPr>
          <a:xfrm>
            <a:off x="2171583" y="3058107"/>
            <a:ext cx="7611610" cy="3103843"/>
          </a:xfrm>
          <a:prstGeom prst="rect">
            <a:avLst/>
          </a:prstGeom>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375919" y="1598961"/>
            <a:ext cx="10338100" cy="400110"/>
          </a:xfrm>
          <a:prstGeom prst="rect">
            <a:avLst/>
          </a:prstGeom>
          <a:noFill/>
          <a:ln w="19050">
            <a:solidFill>
              <a:srgbClr val="972022"/>
            </a:solidFill>
            <a:prstDash val="sysDash"/>
          </a:ln>
        </p:spPr>
        <p:txBody>
          <a:bodyPr wrap="square" rtlCol="0">
            <a:spAutoFit/>
          </a:bodyPr>
          <a:lstStyle/>
          <a:p>
            <a:pPr marL="342900" indent="-342900">
              <a:buFont typeface="Arial" panose="020B0604020202020204" pitchFamily="34" charset="0"/>
              <a:buChar char="•"/>
            </a:pPr>
            <a:r>
              <a:rPr lang="zh-CN" altLang="zh-CN" sz="2000" dirty="0"/>
              <a:t>在直观的收益率曲线之外，我们还可以通过一些指标来综合判断组合的风险收益情况。</a:t>
            </a:r>
            <a:endParaRPr lang="zh-CN" altLang="zh-CN" sz="2000" dirty="0"/>
          </a:p>
        </p:txBody>
      </p:sp>
      <p:sp>
        <p:nvSpPr>
          <p:cNvPr id="23" name="文本框 22"/>
          <p:cNvSpPr txBox="1"/>
          <p:nvPr/>
        </p:nvSpPr>
        <p:spPr>
          <a:xfrm>
            <a:off x="375920" y="1230167"/>
            <a:ext cx="1266450" cy="369332"/>
          </a:xfrm>
          <a:prstGeom prst="rect">
            <a:avLst/>
          </a:prstGeom>
          <a:solidFill>
            <a:srgbClr val="9C0308"/>
          </a:solidFill>
        </p:spPr>
        <p:txBody>
          <a:bodyPr wrap="square" rtlCol="0">
            <a:spAutoFit/>
          </a:bodyPr>
          <a:lstStyle/>
          <a:p>
            <a:pPr algn="ctr"/>
            <a:r>
              <a:rPr lang="zh-CN" altLang="en-US" dirty="0">
                <a:solidFill>
                  <a:schemeClr val="bg1"/>
                </a:solidFill>
              </a:rPr>
              <a:t>多空回测</a:t>
            </a:r>
            <a:endParaRPr lang="zh-CN" altLang="en-US" dirty="0">
              <a:solidFill>
                <a:schemeClr val="bg1"/>
              </a:solidFill>
            </a:endParaRPr>
          </a:p>
        </p:txBody>
      </p:sp>
      <p:sp>
        <p:nvSpPr>
          <p:cNvPr id="3" name="标题 2"/>
          <p:cNvSpPr>
            <a:spLocks noGrp="1"/>
          </p:cNvSpPr>
          <p:nvPr>
            <p:ph type="title"/>
          </p:nvPr>
        </p:nvSpPr>
        <p:spPr/>
        <p:txBody>
          <a:bodyPr/>
          <a:lstStyle/>
          <a:p>
            <a:r>
              <a:rPr lang="zh-CN" altLang="en-US" dirty="0"/>
              <a:t>回测</a:t>
            </a:r>
            <a:endParaRPr lang="zh-CN" altLang="en-US" dirty="0"/>
          </a:p>
        </p:txBody>
      </p:sp>
      <p:sp>
        <p:nvSpPr>
          <p:cNvPr id="13" name="灯片编号占位符 3"/>
          <p:cNvSpPr>
            <a:spLocks noGrp="1"/>
          </p:cNvSpPr>
          <p:nvPr>
            <p:ph type="sldNum" sz="quarter" idx="12"/>
          </p:nvPr>
        </p:nvSpPr>
        <p:spPr/>
        <p:txBody>
          <a:bodyPr/>
          <a:lstStyle/>
          <a:p>
            <a:pPr marL="342900" indent="-342900">
              <a:buFont typeface="+mj-lt"/>
              <a:buAutoNum type="arabicPeriod"/>
            </a:pPr>
            <a:fld id="{1827CD8D-0C45-4313-8514-3276C2338651}" type="slidenum">
              <a:rPr lang="zh-CN" altLang="en-US" smtClean="0"/>
            </a:fld>
            <a:endParaRPr lang="zh-CN" altLang="en-US" dirty="0"/>
          </a:p>
        </p:txBody>
      </p:sp>
      <p:sp>
        <p:nvSpPr>
          <p:cNvPr id="9" name="文本框 8"/>
          <p:cNvSpPr txBox="1"/>
          <p:nvPr/>
        </p:nvSpPr>
        <p:spPr>
          <a:xfrm>
            <a:off x="1500327" y="2965936"/>
            <a:ext cx="1923813" cy="2862322"/>
          </a:xfrm>
          <a:prstGeom prst="rect">
            <a:avLst/>
          </a:prstGeom>
          <a:noFill/>
          <a:ln w="19050">
            <a:solidFill>
              <a:srgbClr val="972022"/>
            </a:solidFill>
            <a:prstDash val="sysDash"/>
          </a:ln>
        </p:spPr>
        <p:txBody>
          <a:bodyPr wrap="square" rtlCol="0">
            <a:spAutoFit/>
          </a:bodyPr>
          <a:lstStyle/>
          <a:p>
            <a:r>
              <a:rPr lang="en-US" altLang="zh-CN" dirty="0"/>
              <a:t>1. </a:t>
            </a:r>
            <a:r>
              <a:rPr lang="zh-CN" altLang="zh-CN" dirty="0"/>
              <a:t>累积收益率</a:t>
            </a:r>
            <a:br>
              <a:rPr lang="en-US" altLang="zh-CN" dirty="0"/>
            </a:br>
            <a:r>
              <a:rPr lang="en-US" altLang="zh-CN" dirty="0"/>
              <a:t>2. </a:t>
            </a:r>
            <a:r>
              <a:rPr lang="zh-CN" altLang="zh-CN" dirty="0"/>
              <a:t>年化收益率</a:t>
            </a:r>
            <a:br>
              <a:rPr lang="en-US" altLang="zh-CN" dirty="0"/>
            </a:br>
            <a:r>
              <a:rPr lang="en-US" altLang="zh-CN" dirty="0"/>
              <a:t>3. </a:t>
            </a:r>
            <a:r>
              <a:rPr lang="zh-CN" altLang="zh-CN" dirty="0"/>
              <a:t>信息比率</a:t>
            </a:r>
            <a:r>
              <a:rPr lang="en-US" altLang="zh-CN" dirty="0"/>
              <a:t> IR</a:t>
            </a:r>
            <a:br>
              <a:rPr lang="en-US" altLang="zh-CN" dirty="0"/>
            </a:br>
            <a:r>
              <a:rPr lang="en-US" altLang="zh-CN" dirty="0"/>
              <a:t>4. </a:t>
            </a:r>
            <a:r>
              <a:rPr lang="zh-CN" altLang="zh-CN" dirty="0"/>
              <a:t>夏普比率</a:t>
            </a:r>
            <a:br>
              <a:rPr lang="en-US" altLang="zh-CN" dirty="0"/>
            </a:br>
            <a:r>
              <a:rPr lang="en-US" altLang="zh-CN" dirty="0"/>
              <a:t>5. </a:t>
            </a:r>
            <a:r>
              <a:rPr lang="zh-CN" altLang="zh-CN" dirty="0"/>
              <a:t>胜率</a:t>
            </a:r>
            <a:r>
              <a:rPr lang="en-US" altLang="zh-CN" dirty="0"/>
              <a:t> </a:t>
            </a:r>
            <a:endParaRPr lang="en-US" altLang="zh-CN" dirty="0"/>
          </a:p>
          <a:p>
            <a:r>
              <a:rPr lang="en-US" altLang="zh-CN" dirty="0"/>
              <a:t>6. </a:t>
            </a:r>
            <a:r>
              <a:rPr lang="zh-CN" altLang="zh-CN" dirty="0"/>
              <a:t>最大回撤</a:t>
            </a:r>
            <a:endParaRPr lang="zh-CN" altLang="zh-CN" dirty="0"/>
          </a:p>
          <a:p>
            <a:r>
              <a:rPr lang="en-US" altLang="zh-CN" dirty="0"/>
              <a:t>7. </a:t>
            </a:r>
            <a:r>
              <a:rPr lang="zh-CN" altLang="zh-CN" dirty="0"/>
              <a:t>换手率</a:t>
            </a:r>
            <a:endParaRPr lang="en-US" altLang="zh-CN" dirty="0"/>
          </a:p>
          <a:p>
            <a:r>
              <a:rPr lang="en-US" altLang="zh-CN" dirty="0"/>
              <a:t>8. </a:t>
            </a:r>
            <a:r>
              <a:rPr lang="zh-CN" altLang="zh-CN" dirty="0"/>
              <a:t>卡尔玛比率</a:t>
            </a:r>
            <a:endParaRPr lang="en-US" altLang="zh-CN" dirty="0"/>
          </a:p>
          <a:p>
            <a:r>
              <a:rPr lang="en-US" altLang="zh-CN" dirty="0"/>
              <a:t>9. </a:t>
            </a:r>
            <a:r>
              <a:rPr lang="zh-CN" altLang="zh-CN" dirty="0"/>
              <a:t>索提诺比率</a:t>
            </a:r>
            <a:endParaRPr lang="en-US" altLang="zh-CN" dirty="0"/>
          </a:p>
          <a:p>
            <a:r>
              <a:rPr lang="en-US" altLang="zh-CN" dirty="0"/>
              <a:t>10. …</a:t>
            </a:r>
            <a:endParaRPr lang="zh-CN" altLang="zh-CN" dirty="0"/>
          </a:p>
        </p:txBody>
      </p:sp>
      <p:sp>
        <p:nvSpPr>
          <p:cNvPr id="14" name="文本框 13"/>
          <p:cNvSpPr txBox="1"/>
          <p:nvPr/>
        </p:nvSpPr>
        <p:spPr>
          <a:xfrm>
            <a:off x="5915533" y="3612267"/>
            <a:ext cx="5289611" cy="646331"/>
          </a:xfrm>
          <a:prstGeom prst="rect">
            <a:avLst/>
          </a:prstGeom>
          <a:noFill/>
          <a:ln w="19050">
            <a:solidFill>
              <a:srgbClr val="972022"/>
            </a:solidFill>
            <a:prstDash val="sysDash"/>
          </a:ln>
        </p:spPr>
        <p:txBody>
          <a:bodyPr wrap="square" rtlCol="0">
            <a:spAutoFit/>
          </a:bodyPr>
          <a:lstStyle/>
          <a:p>
            <a:pPr algn="ctr"/>
            <a:r>
              <a:rPr lang="zh-CN" altLang="zh-CN" dirty="0"/>
              <a:t>不论是多空回测还是分层回测，都可以按行业分别进行回测，以此来判断因子在不同行业中是否有效。</a:t>
            </a:r>
            <a:endParaRPr lang="zh-CN" altLang="zh-CN" dirty="0"/>
          </a:p>
        </p:txBody>
      </p:sp>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b="6104"/>
          <a:stretch>
            <a:fillRect/>
          </a:stretch>
        </p:blipFill>
        <p:spPr>
          <a:xfrm>
            <a:off x="4345037" y="3062257"/>
            <a:ext cx="1302274" cy="1746350"/>
          </a:xfrm>
          <a:prstGeom prst="rect">
            <a:avLst/>
          </a:prstGeom>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337196" y="2083687"/>
            <a:ext cx="4453984" cy="398780"/>
          </a:xfrm>
          <a:prstGeom prst="rect">
            <a:avLst/>
          </a:prstGeom>
          <a:noFill/>
        </p:spPr>
        <p:txBody>
          <a:bodyPr wrap="square" rtlCol="0">
            <a:spAutoFit/>
          </a:bodyPr>
          <a:lstStyle/>
          <a:p>
            <a:pPr algn="l">
              <a:buClrTx/>
              <a:buSzTx/>
              <a:buFontTx/>
            </a:pPr>
            <a:r>
              <a:rPr lang="zh-CN" altLang="en-US" sz="2000" dirty="0">
                <a:solidFill>
                  <a:schemeClr val="bg1">
                    <a:lumMod val="65000"/>
                  </a:schemeClr>
                </a:solidFill>
                <a:latin typeface="微软雅黑" panose="020B0503020204020204" pitchFamily="34" charset="-122"/>
                <a:ea typeface="微软雅黑" panose="020B0503020204020204" pitchFamily="34" charset="-122"/>
              </a:rPr>
              <a:t>多因子模型理论介绍</a:t>
            </a:r>
            <a:endParaRPr lang="zh-CN" altLang="en-US" sz="20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4337196" y="3019084"/>
            <a:ext cx="4453984" cy="398780"/>
          </a:xfrm>
          <a:prstGeom prst="rect">
            <a:avLst/>
          </a:prstGeom>
          <a:noFill/>
        </p:spPr>
        <p:txBody>
          <a:bodyPr wrap="square" rtlCol="0">
            <a:spAutoFit/>
          </a:bodyPr>
          <a:lstStyle/>
          <a:p>
            <a:pPr algn="l">
              <a:buClrTx/>
              <a:buSzTx/>
              <a:buFontTx/>
            </a:pPr>
            <a:r>
              <a:rPr lang="zh-CN" altLang="en-US" sz="2000" dirty="0">
                <a:solidFill>
                  <a:schemeClr val="bg1">
                    <a:lumMod val="65000"/>
                  </a:schemeClr>
                </a:solidFill>
                <a:latin typeface="微软雅黑" panose="020B0503020204020204" pitchFamily="34" charset="-122"/>
                <a:ea typeface="微软雅黑" panose="020B0503020204020204" pitchFamily="34" charset="-122"/>
                <a:sym typeface="+mn-ea"/>
              </a:rPr>
              <a:t>因子有效性评价</a:t>
            </a:r>
            <a:endParaRPr lang="zh-CN" altLang="en-US" sz="2000" dirty="0">
              <a:solidFill>
                <a:srgbClr val="9C0308"/>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337196" y="4039545"/>
            <a:ext cx="4375830" cy="706755"/>
          </a:xfrm>
          <a:prstGeom prst="rect">
            <a:avLst/>
          </a:prstGeom>
          <a:noFill/>
        </p:spPr>
        <p:txBody>
          <a:bodyPr wrap="square" rtlCol="0">
            <a:spAutoFit/>
          </a:bodyPr>
          <a:lstStyle/>
          <a:p>
            <a:r>
              <a:rPr lang="zh-CN" altLang="en-US" sz="2000" dirty="0">
                <a:solidFill>
                  <a:srgbClr val="9C0308"/>
                </a:solidFill>
                <a:latin typeface="微软雅黑" panose="020B0503020204020204" pitchFamily="34" charset="-122"/>
                <a:ea typeface="微软雅黑" panose="020B0503020204020204" pitchFamily="34" charset="-122"/>
                <a:sym typeface="+mn-ea"/>
              </a:rPr>
              <a:t>因子类型与分布规律</a:t>
            </a:r>
            <a:endParaRPr lang="zh-CN" altLang="en-US" sz="2000" dirty="0">
              <a:solidFill>
                <a:srgbClr val="9C0308"/>
              </a:solidFill>
              <a:latin typeface="微软雅黑" panose="020B0503020204020204" pitchFamily="34" charset="-122"/>
              <a:ea typeface="微软雅黑" panose="020B0503020204020204" pitchFamily="34" charset="-122"/>
            </a:endParaRPr>
          </a:p>
          <a:p>
            <a:endParaRPr lang="zh-CN" altLang="en-US" sz="20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4337196" y="5017474"/>
            <a:ext cx="4721270" cy="398780"/>
          </a:xfrm>
          <a:prstGeom prst="rect">
            <a:avLst/>
          </a:prstGeom>
          <a:noFill/>
        </p:spPr>
        <p:txBody>
          <a:bodyPr wrap="square" rtlCol="0">
            <a:spAutoFit/>
          </a:bodyPr>
          <a:lstStyle/>
          <a:p>
            <a:r>
              <a:rPr lang="zh-CN" altLang="en-US" sz="2000" dirty="0">
                <a:solidFill>
                  <a:schemeClr val="bg1">
                    <a:lumMod val="65000"/>
                  </a:schemeClr>
                </a:solidFill>
                <a:latin typeface="微软雅黑" panose="020B0503020204020204" pitchFamily="34" charset="-122"/>
                <a:ea typeface="微软雅黑" panose="020B0503020204020204" pitchFamily="34" charset="-122"/>
              </a:rPr>
              <a:t>单因子回测</a:t>
            </a:r>
            <a:endParaRPr lang="zh-CN" altLang="en-US" sz="20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 name="标题 3"/>
          <p:cNvSpPr>
            <a:spLocks noGrp="1"/>
          </p:cNvSpPr>
          <p:nvPr>
            <p:ph type="title"/>
          </p:nvPr>
        </p:nvSpPr>
        <p:spPr/>
        <p:txBody>
          <a:bodyPr/>
          <a:lstStyle/>
          <a:p>
            <a:r>
              <a:rPr lang="zh-CN" altLang="en-US" dirty="0"/>
              <a:t>多因子模型</a:t>
            </a:r>
            <a:r>
              <a:rPr lang="en-US" altLang="zh-CN" dirty="0"/>
              <a:t>I</a:t>
            </a:r>
            <a:endParaRPr lang="zh-CN" altLang="en-US" dirty="0"/>
          </a:p>
        </p:txBody>
      </p:sp>
      <p:sp>
        <p:nvSpPr>
          <p:cNvPr id="13" name="灯片编号占位符 3"/>
          <p:cNvSpPr>
            <a:spLocks noGrp="1"/>
          </p:cNvSpPr>
          <p:nvPr>
            <p:ph type="sldNum" sz="quarter" idx="12"/>
          </p:nvPr>
        </p:nvSpPr>
        <p:spPr/>
        <p:txBody>
          <a:bodyPr/>
          <a:lstStyle/>
          <a:p>
            <a:fld id="{1827CD8D-0C45-4313-8514-3276C2338651}" type="slidenum">
              <a:rPr lang="zh-CN" altLang="en-US" smtClean="0"/>
            </a:fld>
            <a:endParaRPr lang="zh-CN" altLang="en-US" dirty="0"/>
          </a:p>
        </p:txBody>
      </p:sp>
      <p:sp>
        <p:nvSpPr>
          <p:cNvPr id="2" name="矩形 1"/>
          <p:cNvSpPr/>
          <p:nvPr/>
        </p:nvSpPr>
        <p:spPr>
          <a:xfrm>
            <a:off x="2372995" y="4848225"/>
            <a:ext cx="7332980" cy="116649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t>因子类型与分布规律</a:t>
            </a:r>
            <a:endParaRPr lang="zh-CN" altLang="en-US"/>
          </a:p>
        </p:txBody>
      </p:sp>
      <p:sp>
        <p:nvSpPr>
          <p:cNvPr id="2" name="灯片编号占位符 1"/>
          <p:cNvSpPr>
            <a:spLocks noGrp="1"/>
          </p:cNvSpPr>
          <p:nvPr>
            <p:ph type="sldNum" sz="quarter" idx="12"/>
          </p:nvPr>
        </p:nvSpPr>
        <p:spPr/>
        <p:txBody>
          <a:bodyPr/>
          <a:p>
            <a:fld id="{1827CD8D-0C45-4313-8514-3276C2338651}" type="slidenum">
              <a:rPr lang="zh-CN" altLang="en-US" smtClean="0"/>
            </a:fld>
            <a:endParaRPr lang="zh-CN" altLang="en-US" dirty="0"/>
          </a:p>
        </p:txBody>
      </p:sp>
      <p:sp>
        <p:nvSpPr>
          <p:cNvPr id="4" name="圆角矩形 3"/>
          <p:cNvSpPr/>
          <p:nvPr/>
        </p:nvSpPr>
        <p:spPr>
          <a:xfrm>
            <a:off x="2585085" y="3589020"/>
            <a:ext cx="864235" cy="2188845"/>
          </a:xfrm>
          <a:prstGeom prst="roundRect">
            <a:avLst/>
          </a:prstGeom>
          <a:solidFill>
            <a:srgbClr val="9C0308"/>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圆角矩形 4"/>
          <p:cNvSpPr/>
          <p:nvPr/>
        </p:nvSpPr>
        <p:spPr>
          <a:xfrm>
            <a:off x="4778375" y="1251585"/>
            <a:ext cx="2400300" cy="823595"/>
          </a:xfrm>
          <a:prstGeom prst="roundRect">
            <a:avLst/>
          </a:prstGeom>
          <a:solidFill>
            <a:srgbClr val="9C0308"/>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2700020" y="3681095"/>
            <a:ext cx="613410" cy="1878965"/>
          </a:xfrm>
          <a:prstGeom prst="rect">
            <a:avLst/>
          </a:prstGeom>
          <a:noFill/>
        </p:spPr>
        <p:txBody>
          <a:bodyPr vert="eaVert" wrap="none" rtlCol="0">
            <a:spAutoFit/>
          </a:bodyPr>
          <a:p>
            <a:r>
              <a:rPr lang="zh-CN" altLang="en-US" sz="2800" b="1">
                <a:solidFill>
                  <a:schemeClr val="bg1"/>
                </a:solidFill>
              </a:rPr>
              <a:t>基本面</a:t>
            </a:r>
            <a:r>
              <a:rPr lang="zh-CN" altLang="en-US" sz="2800" b="1">
                <a:solidFill>
                  <a:schemeClr val="bg1"/>
                </a:solidFill>
              </a:rPr>
              <a:t>因子</a:t>
            </a:r>
            <a:endParaRPr lang="zh-CN" altLang="en-US" sz="2800" b="1">
              <a:solidFill>
                <a:schemeClr val="bg1"/>
              </a:solidFill>
            </a:endParaRPr>
          </a:p>
        </p:txBody>
      </p:sp>
      <p:sp>
        <p:nvSpPr>
          <p:cNvPr id="9" name="文本框 8"/>
          <p:cNvSpPr txBox="1"/>
          <p:nvPr/>
        </p:nvSpPr>
        <p:spPr>
          <a:xfrm>
            <a:off x="5158105" y="1402080"/>
            <a:ext cx="2258695" cy="521970"/>
          </a:xfrm>
          <a:prstGeom prst="rect">
            <a:avLst/>
          </a:prstGeom>
          <a:noFill/>
        </p:spPr>
        <p:txBody>
          <a:bodyPr wrap="square" rtlCol="0">
            <a:spAutoFit/>
          </a:bodyPr>
          <a:p>
            <a:pPr algn="l">
              <a:buClrTx/>
              <a:buSzTx/>
              <a:buFontTx/>
            </a:pPr>
            <a:r>
              <a:rPr lang="zh-CN" altLang="en-US" sz="2800" b="1">
                <a:solidFill>
                  <a:schemeClr val="bg1"/>
                </a:solidFill>
              </a:rPr>
              <a:t>常用</a:t>
            </a:r>
            <a:r>
              <a:rPr lang="zh-CN" altLang="en-US" sz="2800" b="1">
                <a:solidFill>
                  <a:schemeClr val="bg1"/>
                </a:solidFill>
              </a:rPr>
              <a:t>因子</a:t>
            </a:r>
            <a:endParaRPr lang="zh-CN" altLang="en-US" sz="2800" b="1">
              <a:solidFill>
                <a:schemeClr val="bg1"/>
              </a:solidFill>
            </a:endParaRPr>
          </a:p>
        </p:txBody>
      </p:sp>
      <p:cxnSp>
        <p:nvCxnSpPr>
          <p:cNvPr id="34" name="直接箭头连接符 33"/>
          <p:cNvCxnSpPr/>
          <p:nvPr/>
        </p:nvCxnSpPr>
        <p:spPr>
          <a:xfrm flipH="1">
            <a:off x="3219450" y="2139950"/>
            <a:ext cx="2404745" cy="1275080"/>
          </a:xfrm>
          <a:prstGeom prst="straightConnector1">
            <a:avLst/>
          </a:prstGeom>
          <a:ln>
            <a:solidFill>
              <a:srgbClr val="9C0308"/>
            </a:solidFill>
            <a:tailEnd type="arrow"/>
          </a:ln>
        </p:spPr>
        <p:style>
          <a:lnRef idx="1">
            <a:schemeClr val="accent1"/>
          </a:lnRef>
          <a:fillRef idx="0">
            <a:schemeClr val="accent1"/>
          </a:fillRef>
          <a:effectRef idx="0">
            <a:schemeClr val="accent1"/>
          </a:effectRef>
          <a:fontRef idx="minor">
            <a:schemeClr val="tx1"/>
          </a:fontRef>
        </p:style>
      </p:cxnSp>
      <p:sp>
        <p:nvSpPr>
          <p:cNvPr id="16" name="圆角矩形 15"/>
          <p:cNvSpPr/>
          <p:nvPr/>
        </p:nvSpPr>
        <p:spPr>
          <a:xfrm>
            <a:off x="5488305" y="3540760"/>
            <a:ext cx="924560" cy="2318385"/>
          </a:xfrm>
          <a:prstGeom prst="roundRect">
            <a:avLst/>
          </a:prstGeom>
          <a:solidFill>
            <a:srgbClr val="9C0308"/>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nvSpPr>
        <p:spPr>
          <a:xfrm>
            <a:off x="5613400" y="3728720"/>
            <a:ext cx="613410" cy="1878965"/>
          </a:xfrm>
          <a:prstGeom prst="rect">
            <a:avLst/>
          </a:prstGeom>
          <a:noFill/>
        </p:spPr>
        <p:txBody>
          <a:bodyPr vert="eaVert" wrap="none" rtlCol="0">
            <a:spAutoFit/>
          </a:bodyPr>
          <a:p>
            <a:r>
              <a:rPr lang="zh-CN" altLang="en-US" sz="2800" b="1">
                <a:solidFill>
                  <a:schemeClr val="bg1"/>
                </a:solidFill>
              </a:rPr>
              <a:t>技术</a:t>
            </a:r>
            <a:r>
              <a:rPr lang="zh-CN" altLang="en-US" sz="2800" b="1">
                <a:solidFill>
                  <a:schemeClr val="bg1"/>
                </a:solidFill>
              </a:rPr>
              <a:t>面</a:t>
            </a:r>
            <a:r>
              <a:rPr lang="zh-CN" altLang="en-US" sz="2800" b="1">
                <a:solidFill>
                  <a:schemeClr val="bg1"/>
                </a:solidFill>
              </a:rPr>
              <a:t>因子</a:t>
            </a:r>
            <a:endParaRPr lang="zh-CN" altLang="en-US" sz="2800" b="1">
              <a:solidFill>
                <a:schemeClr val="bg1"/>
              </a:solidFill>
            </a:endParaRPr>
          </a:p>
        </p:txBody>
      </p:sp>
      <p:sp>
        <p:nvSpPr>
          <p:cNvPr id="37" name="圆角矩形 36"/>
          <p:cNvSpPr/>
          <p:nvPr/>
        </p:nvSpPr>
        <p:spPr>
          <a:xfrm>
            <a:off x="8747760" y="3588385"/>
            <a:ext cx="894080" cy="2271395"/>
          </a:xfrm>
          <a:prstGeom prst="roundRect">
            <a:avLst/>
          </a:prstGeom>
          <a:solidFill>
            <a:srgbClr val="9C0308"/>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文本框 37"/>
          <p:cNvSpPr txBox="1"/>
          <p:nvPr/>
        </p:nvSpPr>
        <p:spPr>
          <a:xfrm>
            <a:off x="8872855" y="3540760"/>
            <a:ext cx="613410" cy="2236470"/>
          </a:xfrm>
          <a:prstGeom prst="rect">
            <a:avLst/>
          </a:prstGeom>
          <a:noFill/>
        </p:spPr>
        <p:txBody>
          <a:bodyPr vert="eaVert" wrap="none" rtlCol="0">
            <a:spAutoFit/>
          </a:bodyPr>
          <a:p>
            <a:r>
              <a:rPr lang="zh-CN" altLang="en-US" sz="2800" b="1">
                <a:solidFill>
                  <a:schemeClr val="bg1"/>
                </a:solidFill>
              </a:rPr>
              <a:t>一致预期</a:t>
            </a:r>
            <a:r>
              <a:rPr lang="zh-CN" altLang="en-US" sz="2800" b="1">
                <a:solidFill>
                  <a:schemeClr val="bg1"/>
                </a:solidFill>
              </a:rPr>
              <a:t>因子</a:t>
            </a:r>
            <a:endParaRPr lang="zh-CN" altLang="en-US" sz="2800" b="1">
              <a:solidFill>
                <a:schemeClr val="bg1"/>
              </a:solidFill>
            </a:endParaRPr>
          </a:p>
        </p:txBody>
      </p:sp>
      <p:cxnSp>
        <p:nvCxnSpPr>
          <p:cNvPr id="39" name="直接箭头连接符 38"/>
          <p:cNvCxnSpPr/>
          <p:nvPr/>
        </p:nvCxnSpPr>
        <p:spPr>
          <a:xfrm flipH="1">
            <a:off x="5972810" y="2225675"/>
            <a:ext cx="11430" cy="1267460"/>
          </a:xfrm>
          <a:prstGeom prst="straightConnector1">
            <a:avLst/>
          </a:prstGeom>
          <a:ln>
            <a:solidFill>
              <a:srgbClr val="9C0308"/>
            </a:solidFill>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a:off x="6279515" y="2130425"/>
            <a:ext cx="2768600" cy="1256665"/>
          </a:xfrm>
          <a:prstGeom prst="straightConnector1">
            <a:avLst/>
          </a:prstGeom>
          <a:ln>
            <a:solidFill>
              <a:srgbClr val="9C0308"/>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2876239" y="3050055"/>
            <a:ext cx="1722393" cy="1323439"/>
          </a:xfrm>
          <a:prstGeom prst="rect">
            <a:avLst/>
          </a:prstGeom>
          <a:noFill/>
          <a:ln w="12700">
            <a:solidFill>
              <a:srgbClr val="972022"/>
            </a:solidFill>
            <a:prstDash val="sysDash"/>
          </a:ln>
        </p:spPr>
        <p:txBody>
          <a:bodyPr wrap="square" rtlCol="0">
            <a:spAutoFit/>
          </a:bodyPr>
          <a:lstStyle/>
          <a:p>
            <a:r>
              <a:rPr lang="zh-CN" altLang="en-US" sz="1600" dirty="0"/>
              <a:t>偿债因子</a:t>
            </a:r>
            <a:endParaRPr lang="en-CA" altLang="zh-CN" sz="1600" dirty="0"/>
          </a:p>
          <a:p>
            <a:r>
              <a:rPr lang="zh-CN" altLang="en-CA" sz="1600" dirty="0"/>
              <a:t>资本结构</a:t>
            </a:r>
            <a:endParaRPr lang="en-CA" altLang="zh-CN" sz="1600" dirty="0"/>
          </a:p>
          <a:p>
            <a:r>
              <a:rPr lang="zh-CN" altLang="en-CA" sz="1600" dirty="0"/>
              <a:t>成长因子</a:t>
            </a:r>
            <a:endParaRPr lang="en-CA" altLang="zh-CN" sz="1600" dirty="0"/>
          </a:p>
          <a:p>
            <a:r>
              <a:rPr lang="zh-CN" altLang="en-US" sz="1600" dirty="0"/>
              <a:t>盈利因子</a:t>
            </a:r>
            <a:endParaRPr lang="en-CA" altLang="zh-CN" sz="1600" dirty="0"/>
          </a:p>
          <a:p>
            <a:r>
              <a:rPr lang="zh-CN" altLang="en-US" sz="1600" dirty="0"/>
              <a:t>经营因子</a:t>
            </a:r>
            <a:endParaRPr lang="en-CA" altLang="zh-CN" sz="1600" dirty="0"/>
          </a:p>
        </p:txBody>
      </p:sp>
      <p:sp>
        <p:nvSpPr>
          <p:cNvPr id="18" name="文本框 17"/>
          <p:cNvSpPr txBox="1"/>
          <p:nvPr/>
        </p:nvSpPr>
        <p:spPr>
          <a:xfrm>
            <a:off x="5043331" y="3062069"/>
            <a:ext cx="1656080" cy="830997"/>
          </a:xfrm>
          <a:prstGeom prst="rect">
            <a:avLst/>
          </a:prstGeom>
          <a:noFill/>
          <a:ln w="12700">
            <a:solidFill>
              <a:srgbClr val="972022"/>
            </a:solidFill>
            <a:prstDash val="sysDash"/>
          </a:ln>
        </p:spPr>
        <p:txBody>
          <a:bodyPr wrap="square" rtlCol="0">
            <a:spAutoFit/>
          </a:bodyPr>
          <a:lstStyle/>
          <a:p>
            <a:r>
              <a:rPr lang="zh-CN" altLang="en-US" sz="1600" dirty="0"/>
              <a:t>规模因子</a:t>
            </a:r>
            <a:endParaRPr lang="zh-CN" altLang="en-US" sz="1600" dirty="0"/>
          </a:p>
          <a:p>
            <a:r>
              <a:rPr lang="zh-CN" altLang="en-US" sz="1600" dirty="0"/>
              <a:t>流动性因子</a:t>
            </a:r>
            <a:endParaRPr lang="en-US" altLang="zh-CN" sz="1600" dirty="0"/>
          </a:p>
          <a:p>
            <a:endParaRPr lang="en-US" altLang="zh-CN" sz="1600" dirty="0"/>
          </a:p>
        </p:txBody>
      </p:sp>
      <p:sp>
        <p:nvSpPr>
          <p:cNvPr id="20" name="文本框 19"/>
          <p:cNvSpPr txBox="1"/>
          <p:nvPr/>
        </p:nvSpPr>
        <p:spPr>
          <a:xfrm>
            <a:off x="7210422" y="3042940"/>
            <a:ext cx="1656080" cy="2308324"/>
          </a:xfrm>
          <a:prstGeom prst="rect">
            <a:avLst/>
          </a:prstGeom>
          <a:noFill/>
          <a:ln w="12700">
            <a:solidFill>
              <a:srgbClr val="972022"/>
            </a:solidFill>
            <a:prstDash val="sysDash"/>
          </a:ln>
        </p:spPr>
        <p:txBody>
          <a:bodyPr wrap="square" rtlCol="0">
            <a:spAutoFit/>
          </a:bodyPr>
          <a:lstStyle/>
          <a:p>
            <a:r>
              <a:rPr lang="en-US" altLang="zh-CN" sz="1600" dirty="0"/>
              <a:t>PE</a:t>
            </a:r>
            <a:endParaRPr lang="en-US" altLang="zh-CN" sz="1600" dirty="0"/>
          </a:p>
          <a:p>
            <a:r>
              <a:rPr lang="en-US" altLang="zh-CN" sz="1600" dirty="0"/>
              <a:t>PB</a:t>
            </a:r>
            <a:endParaRPr lang="en-US" altLang="zh-CN" sz="1600" dirty="0"/>
          </a:p>
          <a:p>
            <a:r>
              <a:rPr lang="en-US" altLang="zh-CN" sz="1600" dirty="0"/>
              <a:t>PCF</a:t>
            </a:r>
            <a:endParaRPr lang="en-US" altLang="zh-CN" sz="1600" dirty="0"/>
          </a:p>
          <a:p>
            <a:r>
              <a:rPr lang="en-US" altLang="zh-CN" sz="1600" dirty="0"/>
              <a:t>PS</a:t>
            </a:r>
            <a:endParaRPr lang="en-US" altLang="zh-CN" sz="1600" dirty="0"/>
          </a:p>
          <a:p>
            <a:r>
              <a:rPr lang="en-US" altLang="zh-CN" sz="1600" dirty="0"/>
              <a:t>EV/FCF</a:t>
            </a:r>
            <a:endParaRPr lang="en-US" altLang="zh-CN" sz="1600" dirty="0"/>
          </a:p>
          <a:p>
            <a:r>
              <a:rPr lang="en-US" altLang="zh-CN" sz="1600" dirty="0"/>
              <a:t>EV/EBITDA</a:t>
            </a:r>
            <a:endParaRPr lang="en-US" altLang="zh-CN" sz="1600" dirty="0"/>
          </a:p>
          <a:p>
            <a:r>
              <a:rPr lang="en-US" altLang="zh-CN" sz="1600" dirty="0"/>
              <a:t>PEG</a:t>
            </a:r>
            <a:endParaRPr lang="en-US" altLang="zh-CN" sz="1600" dirty="0"/>
          </a:p>
          <a:p>
            <a:r>
              <a:rPr lang="zh-CN" altLang="en-US" sz="1600" dirty="0"/>
              <a:t>股息率</a:t>
            </a:r>
            <a:endParaRPr lang="en-CA" altLang="zh-CN" sz="1600" dirty="0"/>
          </a:p>
          <a:p>
            <a:r>
              <a:rPr lang="zh-CN" altLang="en-US" sz="1600" dirty="0"/>
              <a:t>送股比</a:t>
            </a:r>
            <a:endParaRPr lang="en-US" altLang="zh-CN" sz="1600" dirty="0"/>
          </a:p>
        </p:txBody>
      </p:sp>
      <p:sp>
        <p:nvSpPr>
          <p:cNvPr id="3" name="标题 2"/>
          <p:cNvSpPr>
            <a:spLocks noGrp="1"/>
          </p:cNvSpPr>
          <p:nvPr>
            <p:ph type="title"/>
          </p:nvPr>
        </p:nvSpPr>
        <p:spPr/>
        <p:txBody>
          <a:bodyPr/>
          <a:lstStyle/>
          <a:p>
            <a:r>
              <a:rPr lang="zh-CN" altLang="en-US" dirty="0"/>
              <a:t>基本面因子</a:t>
            </a:r>
            <a:endParaRPr lang="zh-CN" altLang="en-US" dirty="0"/>
          </a:p>
        </p:txBody>
      </p:sp>
      <p:sp>
        <p:nvSpPr>
          <p:cNvPr id="13" name="灯片编号占位符 3"/>
          <p:cNvSpPr>
            <a:spLocks noGrp="1"/>
          </p:cNvSpPr>
          <p:nvPr>
            <p:ph type="sldNum" sz="quarter" idx="12"/>
          </p:nvPr>
        </p:nvSpPr>
        <p:spPr/>
        <p:txBody>
          <a:bodyPr/>
          <a:lstStyle/>
          <a:p>
            <a:fld id="{1827CD8D-0C45-4313-8514-3276C2338651}" type="slidenum">
              <a:rPr lang="zh-CN" altLang="en-US" smtClean="0"/>
            </a:fld>
            <a:endParaRPr lang="zh-CN" altLang="en-US" dirty="0"/>
          </a:p>
        </p:txBody>
      </p:sp>
      <p:graphicFrame>
        <p:nvGraphicFramePr>
          <p:cNvPr id="22" name="图示 21"/>
          <p:cNvGraphicFramePr/>
          <p:nvPr/>
        </p:nvGraphicFramePr>
        <p:xfrm>
          <a:off x="1547884" y="784478"/>
          <a:ext cx="8646975" cy="212665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多因子选股简介</a:t>
            </a:r>
            <a:endParaRPr lang="zh-CN" altLang="en-US" dirty="0"/>
          </a:p>
        </p:txBody>
      </p:sp>
      <p:sp>
        <p:nvSpPr>
          <p:cNvPr id="4" name="灯片编号占位符 3"/>
          <p:cNvSpPr>
            <a:spLocks noGrp="1"/>
          </p:cNvSpPr>
          <p:nvPr>
            <p:ph type="sldNum" sz="quarter" idx="12"/>
          </p:nvPr>
        </p:nvSpPr>
        <p:spPr/>
        <p:txBody>
          <a:bodyPr/>
          <a:lstStyle/>
          <a:p>
            <a:fld id="{1827CD8D-0C45-4313-8514-3276C2338651}" type="slidenum">
              <a:rPr lang="zh-CN" altLang="en-US" smtClean="0"/>
            </a:fld>
            <a:endParaRPr lang="zh-CN" altLang="en-US" dirty="0"/>
          </a:p>
        </p:txBody>
      </p:sp>
      <p:sp>
        <p:nvSpPr>
          <p:cNvPr id="30" name="文本框 29"/>
          <p:cNvSpPr txBox="1"/>
          <p:nvPr/>
        </p:nvSpPr>
        <p:spPr>
          <a:xfrm>
            <a:off x="375919" y="4103771"/>
            <a:ext cx="6652475" cy="1631216"/>
          </a:xfrm>
          <a:prstGeom prst="rect">
            <a:avLst/>
          </a:prstGeom>
          <a:noFill/>
          <a:ln w="19050">
            <a:solidFill>
              <a:srgbClr val="972022"/>
            </a:solidFill>
            <a:prstDash val="sysDash"/>
          </a:ln>
        </p:spPr>
        <p:txBody>
          <a:bodyPr wrap="square" rtlCol="0">
            <a:spAutoFit/>
          </a:bodyPr>
          <a:lstStyle/>
          <a:p>
            <a:pPr marL="285750" indent="-285750">
              <a:buFont typeface="Arial" panose="020B0604020202020204" pitchFamily="34" charset="0"/>
              <a:buChar char="•"/>
            </a:pPr>
            <a:r>
              <a:rPr lang="zh-CN" altLang="en-US" sz="2000" dirty="0">
                <a:solidFill>
                  <a:srgbClr val="972022"/>
                </a:solidFill>
              </a:rPr>
              <a:t>市场上的投资者，往往会根据某些因子来判读股票的涨跌，当有一群交易者同时采用某个因子的时候，就会造成该因子有效，例如，当很多投资者认为低</a:t>
            </a:r>
            <a:r>
              <a:rPr lang="en-US" altLang="zh-CN" sz="2000" dirty="0">
                <a:solidFill>
                  <a:srgbClr val="972022"/>
                </a:solidFill>
              </a:rPr>
              <a:t>PE</a:t>
            </a:r>
            <a:r>
              <a:rPr lang="zh-CN" altLang="en-US" sz="2000" dirty="0">
                <a:solidFill>
                  <a:srgbClr val="972022"/>
                </a:solidFill>
              </a:rPr>
              <a:t>的价值型的股票是好的股票的时候，就会纷纷买入低</a:t>
            </a:r>
            <a:r>
              <a:rPr lang="en-US" altLang="zh-CN" sz="2000" dirty="0">
                <a:solidFill>
                  <a:srgbClr val="972022"/>
                </a:solidFill>
              </a:rPr>
              <a:t>PE</a:t>
            </a:r>
            <a:r>
              <a:rPr lang="zh-CN" altLang="en-US" sz="2000" dirty="0">
                <a:solidFill>
                  <a:srgbClr val="972022"/>
                </a:solidFill>
              </a:rPr>
              <a:t>的估值，使得该股票价格出现上涨。</a:t>
            </a:r>
            <a:endParaRPr lang="en-US" altLang="zh-CN" sz="2000" dirty="0">
              <a:solidFill>
                <a:srgbClr val="972022"/>
              </a:solidFill>
            </a:endParaRPr>
          </a:p>
        </p:txBody>
      </p:sp>
      <p:sp>
        <p:nvSpPr>
          <p:cNvPr id="31" name="文本框 30"/>
          <p:cNvSpPr txBox="1"/>
          <p:nvPr/>
        </p:nvSpPr>
        <p:spPr>
          <a:xfrm>
            <a:off x="375919" y="3403479"/>
            <a:ext cx="2367280" cy="400110"/>
          </a:xfrm>
          <a:prstGeom prst="rect">
            <a:avLst/>
          </a:prstGeom>
          <a:solidFill>
            <a:srgbClr val="9C0308"/>
          </a:solidFill>
        </p:spPr>
        <p:txBody>
          <a:bodyPr wrap="square" rtlCol="0">
            <a:spAutoFit/>
          </a:bodyPr>
          <a:lstStyle/>
          <a:p>
            <a:pPr algn="ctr"/>
            <a:r>
              <a:rPr lang="zh-CN" altLang="en-US" sz="2000" dirty="0">
                <a:solidFill>
                  <a:schemeClr val="bg1"/>
                </a:solidFill>
              </a:rPr>
              <a:t>多因子选股举例</a:t>
            </a:r>
            <a:endParaRPr lang="zh-CN" altLang="en-US" sz="2000" dirty="0">
              <a:solidFill>
                <a:schemeClr val="bg1"/>
              </a:solidFill>
            </a:endParaRPr>
          </a:p>
        </p:txBody>
      </p:sp>
      <p:sp>
        <p:nvSpPr>
          <p:cNvPr id="11" name="文本框 10"/>
          <p:cNvSpPr txBox="1"/>
          <p:nvPr/>
        </p:nvSpPr>
        <p:spPr>
          <a:xfrm>
            <a:off x="375919" y="991779"/>
            <a:ext cx="3038613" cy="400110"/>
          </a:xfrm>
          <a:prstGeom prst="rect">
            <a:avLst/>
          </a:prstGeom>
          <a:solidFill>
            <a:srgbClr val="9C0308"/>
          </a:solidFill>
        </p:spPr>
        <p:txBody>
          <a:bodyPr wrap="square" rtlCol="0">
            <a:spAutoFit/>
          </a:bodyPr>
          <a:lstStyle/>
          <a:p>
            <a:pPr algn="ctr"/>
            <a:r>
              <a:rPr lang="zh-CN" altLang="en-US" sz="2000" dirty="0">
                <a:solidFill>
                  <a:schemeClr val="bg1"/>
                </a:solidFill>
              </a:rPr>
              <a:t>什么是多因子模型？</a:t>
            </a:r>
            <a:endParaRPr lang="zh-CN" altLang="en-US" sz="2000" dirty="0">
              <a:solidFill>
                <a:schemeClr val="bg1"/>
              </a:solidFill>
            </a:endParaRPr>
          </a:p>
        </p:txBody>
      </p:sp>
      <p:sp>
        <p:nvSpPr>
          <p:cNvPr id="13" name="文本框 12"/>
          <p:cNvSpPr txBox="1"/>
          <p:nvPr/>
        </p:nvSpPr>
        <p:spPr>
          <a:xfrm>
            <a:off x="375919" y="1568045"/>
            <a:ext cx="11584180" cy="1323439"/>
          </a:xfrm>
          <a:prstGeom prst="rect">
            <a:avLst/>
          </a:prstGeom>
          <a:noFill/>
          <a:ln w="19050">
            <a:solidFill>
              <a:srgbClr val="972022"/>
            </a:solidFill>
            <a:prstDash val="sysDash"/>
          </a:ln>
        </p:spPr>
        <p:txBody>
          <a:bodyPr wrap="square" rtlCol="0">
            <a:spAutoFit/>
          </a:bodyPr>
          <a:lstStyle/>
          <a:p>
            <a:pPr marL="285750" indent="-285750">
              <a:buFont typeface="Arial" panose="020B0604020202020204" pitchFamily="34" charset="0"/>
              <a:buChar char="•"/>
            </a:pPr>
            <a:r>
              <a:rPr lang="zh-CN" altLang="en-US" sz="2000" dirty="0"/>
              <a:t>多因子模型是量化投资领域较为广泛的量化选股模型之一，建立在投资组合、资本资产定价（</a:t>
            </a:r>
            <a:r>
              <a:rPr lang="en-GB" altLang="zh-CN" sz="2000" dirty="0"/>
              <a:t>CAPM</a:t>
            </a:r>
            <a:r>
              <a:rPr lang="zh-CN" altLang="en-GB" sz="2000" dirty="0"/>
              <a:t>）、</a:t>
            </a:r>
            <a:r>
              <a:rPr lang="zh-CN" altLang="en-US" sz="2000" dirty="0"/>
              <a:t>套利定价理论（</a:t>
            </a:r>
            <a:r>
              <a:rPr lang="en-GB" altLang="zh-CN" sz="2000" dirty="0"/>
              <a:t>APT</a:t>
            </a:r>
            <a:r>
              <a:rPr lang="zh-CN" altLang="en-GB" sz="2000" dirty="0"/>
              <a:t>）</a:t>
            </a:r>
            <a:r>
              <a:rPr lang="zh-CN" altLang="en-US" sz="2000" dirty="0"/>
              <a:t>等现代金融投资理论基础上。</a:t>
            </a:r>
            <a:endParaRPr lang="en-US" altLang="zh-CN" sz="2000" dirty="0"/>
          </a:p>
          <a:p>
            <a:pPr marL="285750" indent="-285750">
              <a:buFont typeface="Arial" panose="020B0604020202020204" pitchFamily="34" charset="0"/>
              <a:buChar char="•"/>
            </a:pPr>
            <a:r>
              <a:rPr lang="zh-CN" altLang="en-US" sz="2000" dirty="0"/>
              <a:t>何为</a:t>
            </a:r>
            <a:r>
              <a:rPr lang="zh-CN" altLang="en-US" sz="2000" dirty="0">
                <a:solidFill>
                  <a:srgbClr val="972022"/>
                </a:solidFill>
              </a:rPr>
              <a:t>因子</a:t>
            </a:r>
            <a:r>
              <a:rPr lang="zh-CN" altLang="en-US" sz="2000" dirty="0"/>
              <a:t>？</a:t>
            </a:r>
            <a:r>
              <a:rPr lang="en-US" altLang="zh-CN" sz="2000" dirty="0"/>
              <a:t>—</a:t>
            </a:r>
            <a:r>
              <a:rPr lang="zh-CN" altLang="en-US" sz="2000" dirty="0"/>
              <a:t>影响股票收益的因素或指标，例如宏观、行业、流动性、公司基本面等</a:t>
            </a:r>
            <a:endParaRPr lang="en-US" altLang="zh-CN" sz="2000" dirty="0"/>
          </a:p>
          <a:p>
            <a:pPr marL="285750" indent="-285750">
              <a:buFont typeface="Arial" panose="020B0604020202020204" pitchFamily="34" charset="0"/>
              <a:buChar char="•"/>
            </a:pPr>
            <a:r>
              <a:rPr lang="zh-CN" altLang="en-US" sz="2000" dirty="0"/>
              <a:t>何为</a:t>
            </a:r>
            <a:r>
              <a:rPr lang="zh-CN" altLang="en-US" sz="2000" dirty="0">
                <a:solidFill>
                  <a:srgbClr val="972022"/>
                </a:solidFill>
              </a:rPr>
              <a:t>多因子选股</a:t>
            </a:r>
            <a:r>
              <a:rPr lang="zh-CN" altLang="en-US" sz="2000" dirty="0"/>
              <a:t>？</a:t>
            </a:r>
            <a:r>
              <a:rPr lang="en-US" altLang="zh-CN" sz="2000" dirty="0"/>
              <a:t>—</a:t>
            </a:r>
            <a:r>
              <a:rPr lang="zh-CN" altLang="en-US" sz="2000" dirty="0"/>
              <a:t>寻找股票收益率的影响因素，用因子刻画股票收益进行选股</a:t>
            </a:r>
            <a:endParaRPr lang="en-US" altLang="zh-CN" sz="2000" dirty="0"/>
          </a:p>
        </p:txBody>
      </p:sp>
      <p:sp>
        <p:nvSpPr>
          <p:cNvPr id="8" name="文本框 7"/>
          <p:cNvSpPr txBox="1"/>
          <p:nvPr/>
        </p:nvSpPr>
        <p:spPr>
          <a:xfrm>
            <a:off x="7449633" y="3603534"/>
            <a:ext cx="4510466" cy="1631216"/>
          </a:xfrm>
          <a:prstGeom prst="rect">
            <a:avLst/>
          </a:prstGeom>
          <a:solidFill>
            <a:srgbClr val="9C0308"/>
          </a:solidFill>
        </p:spPr>
        <p:txBody>
          <a:bodyPr wrap="square" rtlCol="0">
            <a:spAutoFit/>
          </a:bodyPr>
          <a:lstStyle/>
          <a:p>
            <a:r>
              <a:rPr lang="zh-CN" altLang="en-US" sz="2000" dirty="0">
                <a:solidFill>
                  <a:schemeClr val="bg1"/>
                </a:solidFill>
              </a:rPr>
              <a:t>多因子模型的核心假设：</a:t>
            </a:r>
            <a:endParaRPr lang="en-US" altLang="zh-CN" sz="2000" dirty="0">
              <a:solidFill>
                <a:schemeClr val="bg1"/>
              </a:solidFill>
            </a:endParaRPr>
          </a:p>
          <a:p>
            <a:pPr marL="457200" indent="-457200">
              <a:buAutoNum type="arabicPeriod"/>
            </a:pPr>
            <a:r>
              <a:rPr lang="zh-CN" altLang="en-US" sz="2000" dirty="0">
                <a:solidFill>
                  <a:schemeClr val="bg1"/>
                </a:solidFill>
              </a:rPr>
              <a:t>市场是无效或者弱有效，通过主动投资可以获得超额收益</a:t>
            </a:r>
            <a:endParaRPr lang="en-US" altLang="zh-CN" sz="2000" dirty="0">
              <a:solidFill>
                <a:schemeClr val="bg1"/>
              </a:solidFill>
            </a:endParaRPr>
          </a:p>
          <a:p>
            <a:pPr marL="457200" indent="-457200">
              <a:buAutoNum type="arabicPeriod"/>
            </a:pPr>
            <a:r>
              <a:rPr lang="zh-CN" altLang="en-US" sz="2000" dirty="0">
                <a:solidFill>
                  <a:schemeClr val="bg1"/>
                </a:solidFill>
              </a:rPr>
              <a:t>市场影响因素是多重且动态的，但总有一些因子在一定时期发挥作用</a:t>
            </a:r>
            <a:endParaRPr lang="en-US" altLang="zh-CN" sz="2000" dirty="0">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375921" y="1598961"/>
            <a:ext cx="3475644" cy="1754326"/>
          </a:xfrm>
          <a:prstGeom prst="rect">
            <a:avLst/>
          </a:prstGeom>
          <a:noFill/>
          <a:ln w="19050">
            <a:solidFill>
              <a:srgbClr val="972022"/>
            </a:solidFill>
            <a:prstDash val="sysDash"/>
          </a:ln>
        </p:spPr>
        <p:txBody>
          <a:bodyPr wrap="square" rtlCol="0">
            <a:spAutoFit/>
          </a:bodyPr>
          <a:lstStyle/>
          <a:p>
            <a:pPr marL="285750" indent="-285750">
              <a:buFont typeface="Arial" panose="020B0604020202020204" pitchFamily="34" charset="0"/>
              <a:buChar char="•"/>
            </a:pPr>
            <a:r>
              <a:rPr lang="zh-CN" altLang="en-US" dirty="0"/>
              <a:t>变量含义：流动资产与流动负债的比率；</a:t>
            </a:r>
            <a:endParaRPr lang="zh-CN" altLang="en-US" dirty="0"/>
          </a:p>
          <a:p>
            <a:pPr marL="285750" indent="-285750">
              <a:buFont typeface="Arial" panose="020B0604020202020204" pitchFamily="34" charset="0"/>
              <a:buChar char="•"/>
            </a:pPr>
            <a:r>
              <a:rPr lang="zh-CN" altLang="en-US" dirty="0"/>
              <a:t>计算方法：流动资产 </a:t>
            </a:r>
            <a:r>
              <a:rPr lang="en-US" altLang="zh-CN" dirty="0"/>
              <a:t>/ </a:t>
            </a:r>
            <a:r>
              <a:rPr lang="zh-CN" altLang="en-US" dirty="0"/>
              <a:t>流动负债 *</a:t>
            </a:r>
            <a:r>
              <a:rPr lang="en-US" altLang="zh-CN" dirty="0"/>
              <a:t>100% </a:t>
            </a:r>
            <a:r>
              <a:rPr lang="zh-CN" altLang="en-US" dirty="0"/>
              <a:t>；</a:t>
            </a:r>
            <a:endParaRPr lang="en-CA" altLang="zh-CN" dirty="0"/>
          </a:p>
          <a:p>
            <a:pPr marL="285750" indent="-285750">
              <a:buFont typeface="Arial" panose="020B0604020202020204" pitchFamily="34" charset="0"/>
              <a:buChar char="•"/>
            </a:pPr>
            <a:r>
              <a:rPr lang="zh-CN" altLang="en-US" dirty="0"/>
              <a:t>排序方法：按照流动比率从大到小排序；</a:t>
            </a:r>
            <a:endParaRPr lang="en-US" altLang="zh-CN" dirty="0"/>
          </a:p>
        </p:txBody>
      </p:sp>
      <p:sp>
        <p:nvSpPr>
          <p:cNvPr id="23" name="文本框 22"/>
          <p:cNvSpPr txBox="1"/>
          <p:nvPr/>
        </p:nvSpPr>
        <p:spPr>
          <a:xfrm>
            <a:off x="375919" y="1230167"/>
            <a:ext cx="1852375" cy="369332"/>
          </a:xfrm>
          <a:prstGeom prst="rect">
            <a:avLst/>
          </a:prstGeom>
          <a:solidFill>
            <a:srgbClr val="9C0308"/>
          </a:solidFill>
        </p:spPr>
        <p:txBody>
          <a:bodyPr wrap="square" rtlCol="0">
            <a:spAutoFit/>
          </a:bodyPr>
          <a:lstStyle/>
          <a:p>
            <a:pPr algn="ctr"/>
            <a:r>
              <a:rPr lang="zh-CN" altLang="en-US" dirty="0">
                <a:solidFill>
                  <a:schemeClr val="bg1"/>
                </a:solidFill>
              </a:rPr>
              <a:t>流动比率</a:t>
            </a:r>
            <a:endParaRPr lang="zh-CN" altLang="en-US" dirty="0">
              <a:solidFill>
                <a:schemeClr val="bg1"/>
              </a:solidFill>
            </a:endParaRPr>
          </a:p>
        </p:txBody>
      </p:sp>
      <p:sp>
        <p:nvSpPr>
          <p:cNvPr id="3" name="标题 2"/>
          <p:cNvSpPr>
            <a:spLocks noGrp="1"/>
          </p:cNvSpPr>
          <p:nvPr>
            <p:ph type="title"/>
          </p:nvPr>
        </p:nvSpPr>
        <p:spPr/>
        <p:txBody>
          <a:bodyPr/>
          <a:lstStyle/>
          <a:p>
            <a:r>
              <a:rPr lang="zh-CN" altLang="en-US" dirty="0"/>
              <a:t>财务因子</a:t>
            </a:r>
            <a:r>
              <a:rPr lang="en-US" altLang="zh-CN" dirty="0"/>
              <a:t>——</a:t>
            </a:r>
            <a:r>
              <a:rPr lang="zh-CN" altLang="en-US" dirty="0"/>
              <a:t>偿债因子</a:t>
            </a:r>
            <a:endParaRPr lang="zh-CN" altLang="en-US" dirty="0"/>
          </a:p>
        </p:txBody>
      </p:sp>
      <p:sp>
        <p:nvSpPr>
          <p:cNvPr id="13" name="灯片编号占位符 3"/>
          <p:cNvSpPr>
            <a:spLocks noGrp="1"/>
          </p:cNvSpPr>
          <p:nvPr>
            <p:ph type="sldNum" sz="quarter" idx="12"/>
          </p:nvPr>
        </p:nvSpPr>
        <p:spPr/>
        <p:txBody>
          <a:bodyPr/>
          <a:lstStyle/>
          <a:p>
            <a:fld id="{1827CD8D-0C45-4313-8514-3276C2338651}" type="slidenum">
              <a:rPr lang="zh-CN" altLang="en-US" smtClean="0"/>
            </a:fld>
            <a:endParaRPr lang="zh-CN" altLang="en-US" dirty="0"/>
          </a:p>
        </p:txBody>
      </p:sp>
      <p:sp>
        <p:nvSpPr>
          <p:cNvPr id="6" name="文本框 21"/>
          <p:cNvSpPr txBox="1"/>
          <p:nvPr/>
        </p:nvSpPr>
        <p:spPr>
          <a:xfrm>
            <a:off x="4407594" y="1598961"/>
            <a:ext cx="3475644" cy="1754326"/>
          </a:xfrm>
          <a:prstGeom prst="rect">
            <a:avLst/>
          </a:prstGeom>
          <a:noFill/>
          <a:ln w="19050">
            <a:solidFill>
              <a:srgbClr val="972022"/>
            </a:solidFill>
            <a:prstDash val="sysDash"/>
          </a:ln>
        </p:spPr>
        <p:txBody>
          <a:bodyPr wrap="square" rtlCol="0">
            <a:spAutoFit/>
          </a:bodyPr>
          <a:lstStyle/>
          <a:p>
            <a:pPr marL="285750" indent="-285750">
              <a:buFont typeface="Arial" panose="020B0604020202020204" pitchFamily="34" charset="0"/>
              <a:buChar char="•"/>
            </a:pPr>
            <a:r>
              <a:rPr lang="zh-CN" altLang="en-US" dirty="0"/>
              <a:t>变量含义：除去存货之后的流动资产与流动负债的比例；</a:t>
            </a:r>
            <a:endParaRPr lang="zh-CN" altLang="en-US" dirty="0"/>
          </a:p>
          <a:p>
            <a:pPr marL="285750" indent="-285750">
              <a:buFont typeface="Arial" panose="020B0604020202020204" pitchFamily="34" charset="0"/>
              <a:buChar char="•"/>
            </a:pPr>
            <a:r>
              <a:rPr lang="zh-CN" altLang="en-US" dirty="0"/>
              <a:t>计算方法：（流动资产 </a:t>
            </a:r>
            <a:r>
              <a:rPr lang="en-US" altLang="zh-CN" dirty="0"/>
              <a:t>– </a:t>
            </a:r>
            <a:r>
              <a:rPr lang="zh-CN" altLang="en-US" dirty="0"/>
              <a:t>存货）</a:t>
            </a:r>
            <a:r>
              <a:rPr lang="en-US" altLang="zh-CN" dirty="0"/>
              <a:t>/ </a:t>
            </a:r>
            <a:r>
              <a:rPr lang="zh-CN" altLang="en-US" dirty="0"/>
              <a:t>流动负债 * </a:t>
            </a:r>
            <a:r>
              <a:rPr lang="en-US" altLang="zh-CN" dirty="0"/>
              <a:t>100%</a:t>
            </a:r>
            <a:r>
              <a:rPr lang="zh-CN" altLang="en-US" dirty="0"/>
              <a:t>；</a:t>
            </a:r>
            <a:endParaRPr lang="en-CA" altLang="zh-CN" dirty="0"/>
          </a:p>
          <a:p>
            <a:pPr marL="285750" indent="-285750">
              <a:buFont typeface="Arial" panose="020B0604020202020204" pitchFamily="34" charset="0"/>
              <a:buChar char="•"/>
            </a:pPr>
            <a:r>
              <a:rPr lang="zh-CN" altLang="en-US" dirty="0"/>
              <a:t>排序方法：按照速冻比率从大到小排序；</a:t>
            </a:r>
            <a:endParaRPr lang="en-US" altLang="zh-CN" dirty="0"/>
          </a:p>
        </p:txBody>
      </p:sp>
      <p:sp>
        <p:nvSpPr>
          <p:cNvPr id="7" name="文本框 22"/>
          <p:cNvSpPr txBox="1"/>
          <p:nvPr/>
        </p:nvSpPr>
        <p:spPr>
          <a:xfrm>
            <a:off x="4407592" y="1230167"/>
            <a:ext cx="1439291" cy="369332"/>
          </a:xfrm>
          <a:prstGeom prst="rect">
            <a:avLst/>
          </a:prstGeom>
          <a:solidFill>
            <a:srgbClr val="9C0308"/>
          </a:solidFill>
        </p:spPr>
        <p:txBody>
          <a:bodyPr wrap="square" rtlCol="0">
            <a:spAutoFit/>
          </a:bodyPr>
          <a:lstStyle/>
          <a:p>
            <a:pPr algn="ctr"/>
            <a:r>
              <a:rPr lang="zh-CN" altLang="en-US" dirty="0">
                <a:solidFill>
                  <a:schemeClr val="bg1"/>
                </a:solidFill>
              </a:rPr>
              <a:t>速冻比率</a:t>
            </a:r>
            <a:endParaRPr lang="zh-CN" altLang="en-US" dirty="0">
              <a:solidFill>
                <a:schemeClr val="bg1"/>
              </a:solidFill>
            </a:endParaRPr>
          </a:p>
        </p:txBody>
      </p:sp>
      <p:sp>
        <p:nvSpPr>
          <p:cNvPr id="8" name="文本框 21"/>
          <p:cNvSpPr txBox="1"/>
          <p:nvPr/>
        </p:nvSpPr>
        <p:spPr>
          <a:xfrm>
            <a:off x="8439267" y="1556911"/>
            <a:ext cx="3475644" cy="2031325"/>
          </a:xfrm>
          <a:prstGeom prst="rect">
            <a:avLst/>
          </a:prstGeom>
          <a:noFill/>
          <a:ln w="19050">
            <a:solidFill>
              <a:srgbClr val="972022"/>
            </a:solidFill>
            <a:prstDash val="sysDash"/>
          </a:ln>
        </p:spPr>
        <p:txBody>
          <a:bodyPr wrap="square" rtlCol="0">
            <a:spAutoFit/>
          </a:bodyPr>
          <a:lstStyle/>
          <a:p>
            <a:pPr marL="285750" indent="-285750">
              <a:buFont typeface="Arial" panose="020B0604020202020204" pitchFamily="34" charset="0"/>
              <a:buChar char="•"/>
            </a:pPr>
            <a:r>
              <a:rPr lang="zh-CN" altLang="en-US" dirty="0"/>
              <a:t>变量含义：流动性更好的资产与流动负债的比例；</a:t>
            </a:r>
            <a:endParaRPr lang="zh-CN" altLang="en-US" dirty="0"/>
          </a:p>
          <a:p>
            <a:pPr marL="285750" indent="-285750">
              <a:buFont typeface="Arial" panose="020B0604020202020204" pitchFamily="34" charset="0"/>
              <a:buChar char="•"/>
            </a:pPr>
            <a:r>
              <a:rPr lang="zh-CN" altLang="en-US" dirty="0"/>
              <a:t>计算方法：（货币资金 </a:t>
            </a:r>
            <a:r>
              <a:rPr lang="en-US" altLang="zh-CN" dirty="0"/>
              <a:t>+ </a:t>
            </a:r>
            <a:r>
              <a:rPr lang="zh-CN" altLang="en-US" dirty="0"/>
              <a:t>短期投资 </a:t>
            </a:r>
            <a:r>
              <a:rPr lang="en-US" altLang="zh-CN" dirty="0"/>
              <a:t>+ </a:t>
            </a:r>
            <a:r>
              <a:rPr lang="zh-CN" altLang="en-US" dirty="0"/>
              <a:t>应收票据 </a:t>
            </a:r>
            <a:r>
              <a:rPr lang="en-US" altLang="zh-CN" dirty="0"/>
              <a:t>+ </a:t>
            </a:r>
            <a:r>
              <a:rPr lang="zh-CN" altLang="en-US" dirty="0"/>
              <a:t>应收账款）</a:t>
            </a:r>
            <a:r>
              <a:rPr lang="en-US" altLang="zh-CN" dirty="0"/>
              <a:t>/ </a:t>
            </a:r>
            <a:r>
              <a:rPr lang="zh-CN" altLang="en-US" dirty="0"/>
              <a:t>流动负债 * </a:t>
            </a:r>
            <a:r>
              <a:rPr lang="en-US" altLang="zh-CN" dirty="0"/>
              <a:t>100%</a:t>
            </a:r>
            <a:r>
              <a:rPr lang="zh-CN" altLang="en-US" dirty="0"/>
              <a:t>；</a:t>
            </a:r>
            <a:endParaRPr lang="en-CA" altLang="zh-CN" dirty="0"/>
          </a:p>
          <a:p>
            <a:pPr marL="285750" indent="-285750">
              <a:buFont typeface="Arial" panose="020B0604020202020204" pitchFamily="34" charset="0"/>
              <a:buChar char="•"/>
            </a:pPr>
            <a:r>
              <a:rPr lang="zh-CN" altLang="en-US" dirty="0"/>
              <a:t>排序方法：按照超速动比率从大到小排序；</a:t>
            </a:r>
            <a:endParaRPr lang="en-US" altLang="zh-CN" dirty="0"/>
          </a:p>
        </p:txBody>
      </p:sp>
      <p:sp>
        <p:nvSpPr>
          <p:cNvPr id="9" name="文本框 22"/>
          <p:cNvSpPr txBox="1"/>
          <p:nvPr/>
        </p:nvSpPr>
        <p:spPr>
          <a:xfrm>
            <a:off x="8439265" y="1188117"/>
            <a:ext cx="1439291" cy="369332"/>
          </a:xfrm>
          <a:prstGeom prst="rect">
            <a:avLst/>
          </a:prstGeom>
          <a:solidFill>
            <a:srgbClr val="9C0308"/>
          </a:solidFill>
        </p:spPr>
        <p:txBody>
          <a:bodyPr wrap="square" rtlCol="0">
            <a:spAutoFit/>
          </a:bodyPr>
          <a:lstStyle/>
          <a:p>
            <a:pPr algn="ctr"/>
            <a:r>
              <a:rPr lang="zh-CN" altLang="en-US" dirty="0">
                <a:solidFill>
                  <a:schemeClr val="bg1"/>
                </a:solidFill>
              </a:rPr>
              <a:t>超速动比率</a:t>
            </a:r>
            <a:endParaRPr lang="zh-CN" altLang="en-US" dirty="0">
              <a:solidFill>
                <a:schemeClr val="bg1"/>
              </a:solidFill>
            </a:endParaRPr>
          </a:p>
        </p:txBody>
      </p:sp>
      <p:pic>
        <p:nvPicPr>
          <p:cNvPr id="2" name="Picture 1"/>
          <p:cNvPicPr>
            <a:picLocks noChangeAspect="1"/>
          </p:cNvPicPr>
          <p:nvPr/>
        </p:nvPicPr>
        <p:blipFill>
          <a:blip r:embed="rId1"/>
          <a:stretch>
            <a:fillRect/>
          </a:stretch>
        </p:blipFill>
        <p:spPr>
          <a:xfrm>
            <a:off x="375919" y="3504714"/>
            <a:ext cx="3916027" cy="2620963"/>
          </a:xfrm>
          <a:prstGeom prst="rect">
            <a:avLst/>
          </a:prstGeom>
        </p:spPr>
      </p:pic>
      <p:pic>
        <p:nvPicPr>
          <p:cNvPr id="4" name="Picture 3"/>
          <p:cNvPicPr>
            <a:picLocks noChangeAspect="1"/>
          </p:cNvPicPr>
          <p:nvPr/>
        </p:nvPicPr>
        <p:blipFill>
          <a:blip r:embed="rId2"/>
          <a:stretch>
            <a:fillRect/>
          </a:stretch>
        </p:blipFill>
        <p:spPr>
          <a:xfrm>
            <a:off x="4340761" y="3504714"/>
            <a:ext cx="3916028" cy="2595418"/>
          </a:xfrm>
          <a:prstGeom prst="rect">
            <a:avLst/>
          </a:prstGeom>
        </p:spPr>
      </p:pic>
      <p:pic>
        <p:nvPicPr>
          <p:cNvPr id="5" name="Picture 4"/>
          <p:cNvPicPr>
            <a:picLocks noChangeAspect="1"/>
          </p:cNvPicPr>
          <p:nvPr/>
        </p:nvPicPr>
        <p:blipFill>
          <a:blip r:embed="rId3"/>
          <a:stretch>
            <a:fillRect/>
          </a:stretch>
        </p:blipFill>
        <p:spPr>
          <a:xfrm>
            <a:off x="8360174" y="3620860"/>
            <a:ext cx="3689568" cy="2479272"/>
          </a:xfrm>
          <a:prstGeom prst="rect">
            <a:avLst/>
          </a:prstGeom>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375921" y="1598961"/>
            <a:ext cx="3475644" cy="1477328"/>
          </a:xfrm>
          <a:prstGeom prst="rect">
            <a:avLst/>
          </a:prstGeom>
          <a:noFill/>
          <a:ln w="19050">
            <a:solidFill>
              <a:srgbClr val="972022"/>
            </a:solidFill>
            <a:prstDash val="sysDash"/>
          </a:ln>
        </p:spPr>
        <p:txBody>
          <a:bodyPr wrap="square" rtlCol="0">
            <a:spAutoFit/>
          </a:bodyPr>
          <a:lstStyle/>
          <a:p>
            <a:pPr marL="285750" indent="-285750">
              <a:buFont typeface="Arial" panose="020B0604020202020204" pitchFamily="34" charset="0"/>
              <a:buChar char="•"/>
            </a:pPr>
            <a:r>
              <a:rPr lang="zh-CN" altLang="en-US" dirty="0"/>
              <a:t>变量含义：负债占资产的比例；</a:t>
            </a:r>
            <a:endParaRPr lang="zh-CN" altLang="en-US" dirty="0"/>
          </a:p>
          <a:p>
            <a:pPr marL="285750" indent="-285750">
              <a:buFont typeface="Arial" panose="020B0604020202020204" pitchFamily="34" charset="0"/>
              <a:buChar char="•"/>
            </a:pPr>
            <a:r>
              <a:rPr lang="zh-CN" altLang="en-US" dirty="0"/>
              <a:t>计算方法：负债总额 </a:t>
            </a:r>
            <a:r>
              <a:rPr lang="en-US" altLang="zh-CN" dirty="0"/>
              <a:t>/ </a:t>
            </a:r>
            <a:r>
              <a:rPr lang="zh-CN" altLang="en-US" dirty="0"/>
              <a:t>总资产 *</a:t>
            </a:r>
            <a:r>
              <a:rPr lang="en-US" altLang="zh-CN" dirty="0"/>
              <a:t>100% </a:t>
            </a:r>
            <a:r>
              <a:rPr lang="zh-CN" altLang="en-US" dirty="0"/>
              <a:t>；</a:t>
            </a:r>
            <a:endParaRPr lang="en-CA" altLang="zh-CN" dirty="0"/>
          </a:p>
          <a:p>
            <a:pPr marL="285750" indent="-285750">
              <a:buFont typeface="Arial" panose="020B0604020202020204" pitchFamily="34" charset="0"/>
              <a:buChar char="•"/>
            </a:pPr>
            <a:r>
              <a:rPr lang="zh-CN" altLang="en-US" dirty="0"/>
              <a:t>排序方法：按照资产负债率从大到小排序；</a:t>
            </a:r>
            <a:endParaRPr lang="en-US" altLang="zh-CN" dirty="0"/>
          </a:p>
        </p:txBody>
      </p:sp>
      <p:sp>
        <p:nvSpPr>
          <p:cNvPr id="23" name="文本框 22"/>
          <p:cNvSpPr txBox="1"/>
          <p:nvPr/>
        </p:nvSpPr>
        <p:spPr>
          <a:xfrm>
            <a:off x="375919" y="1230167"/>
            <a:ext cx="1852375" cy="369332"/>
          </a:xfrm>
          <a:prstGeom prst="rect">
            <a:avLst/>
          </a:prstGeom>
          <a:solidFill>
            <a:srgbClr val="9C0308"/>
          </a:solidFill>
        </p:spPr>
        <p:txBody>
          <a:bodyPr wrap="square" rtlCol="0">
            <a:spAutoFit/>
          </a:bodyPr>
          <a:lstStyle/>
          <a:p>
            <a:pPr algn="ctr"/>
            <a:r>
              <a:rPr lang="zh-CN" altLang="en-US" dirty="0">
                <a:solidFill>
                  <a:schemeClr val="bg1"/>
                </a:solidFill>
              </a:rPr>
              <a:t>资产负债率</a:t>
            </a:r>
            <a:endParaRPr lang="zh-CN" altLang="en-US" dirty="0">
              <a:solidFill>
                <a:schemeClr val="bg1"/>
              </a:solidFill>
            </a:endParaRPr>
          </a:p>
        </p:txBody>
      </p:sp>
      <p:sp>
        <p:nvSpPr>
          <p:cNvPr id="3" name="标题 2"/>
          <p:cNvSpPr>
            <a:spLocks noGrp="1"/>
          </p:cNvSpPr>
          <p:nvPr>
            <p:ph type="title"/>
          </p:nvPr>
        </p:nvSpPr>
        <p:spPr/>
        <p:txBody>
          <a:bodyPr/>
          <a:lstStyle/>
          <a:p>
            <a:r>
              <a:rPr lang="zh-CN" altLang="en-US" dirty="0"/>
              <a:t>财务因子</a:t>
            </a:r>
            <a:r>
              <a:rPr lang="en-US" altLang="zh-CN" dirty="0"/>
              <a:t>——</a:t>
            </a:r>
            <a:r>
              <a:rPr lang="zh-CN" altLang="en-US" dirty="0"/>
              <a:t>资本结构</a:t>
            </a:r>
            <a:endParaRPr lang="zh-CN" altLang="en-US" dirty="0"/>
          </a:p>
        </p:txBody>
      </p:sp>
      <p:sp>
        <p:nvSpPr>
          <p:cNvPr id="13" name="灯片编号占位符 3"/>
          <p:cNvSpPr>
            <a:spLocks noGrp="1"/>
          </p:cNvSpPr>
          <p:nvPr>
            <p:ph type="sldNum" sz="quarter" idx="12"/>
          </p:nvPr>
        </p:nvSpPr>
        <p:spPr/>
        <p:txBody>
          <a:bodyPr/>
          <a:lstStyle/>
          <a:p>
            <a:fld id="{1827CD8D-0C45-4313-8514-3276C2338651}" type="slidenum">
              <a:rPr lang="zh-CN" altLang="en-US" smtClean="0"/>
            </a:fld>
            <a:endParaRPr lang="zh-CN" altLang="en-US" dirty="0"/>
          </a:p>
        </p:txBody>
      </p:sp>
      <p:sp>
        <p:nvSpPr>
          <p:cNvPr id="6" name="文本框 21"/>
          <p:cNvSpPr txBox="1"/>
          <p:nvPr/>
        </p:nvSpPr>
        <p:spPr>
          <a:xfrm>
            <a:off x="4407594" y="1598961"/>
            <a:ext cx="3475644" cy="1754326"/>
          </a:xfrm>
          <a:prstGeom prst="rect">
            <a:avLst/>
          </a:prstGeom>
          <a:noFill/>
          <a:ln w="19050">
            <a:solidFill>
              <a:srgbClr val="972022"/>
            </a:solidFill>
            <a:prstDash val="sysDash"/>
          </a:ln>
        </p:spPr>
        <p:txBody>
          <a:bodyPr wrap="square" rtlCol="0">
            <a:spAutoFit/>
          </a:bodyPr>
          <a:lstStyle/>
          <a:p>
            <a:pPr marL="285750" indent="-285750">
              <a:buFont typeface="Arial" panose="020B0604020202020204" pitchFamily="34" charset="0"/>
              <a:buChar char="•"/>
            </a:pPr>
            <a:r>
              <a:rPr lang="zh-CN" altLang="en-US" dirty="0"/>
              <a:t>变量含义：股东权益在总资产中的占比；</a:t>
            </a:r>
            <a:endParaRPr lang="en-CA" altLang="zh-CN" dirty="0"/>
          </a:p>
          <a:p>
            <a:pPr marL="285750" indent="-285750">
              <a:buFont typeface="Arial" panose="020B0604020202020204" pitchFamily="34" charset="0"/>
              <a:buChar char="•"/>
            </a:pPr>
            <a:r>
              <a:rPr lang="zh-CN" altLang="en-US" dirty="0"/>
              <a:t>计算方法：股东权益</a:t>
            </a:r>
            <a:r>
              <a:rPr lang="en-US" altLang="zh-CN" dirty="0"/>
              <a:t>/ </a:t>
            </a:r>
            <a:r>
              <a:rPr lang="zh-CN" altLang="en-US" dirty="0"/>
              <a:t>总资产 * </a:t>
            </a:r>
            <a:r>
              <a:rPr lang="en-US" altLang="zh-CN" dirty="0"/>
              <a:t>100%</a:t>
            </a:r>
            <a:r>
              <a:rPr lang="zh-CN" altLang="en-US" dirty="0"/>
              <a:t>；</a:t>
            </a:r>
            <a:endParaRPr lang="en-CA" altLang="zh-CN" dirty="0"/>
          </a:p>
          <a:p>
            <a:pPr marL="285750" indent="-285750">
              <a:buFont typeface="Arial" panose="020B0604020202020204" pitchFamily="34" charset="0"/>
              <a:buChar char="•"/>
            </a:pPr>
            <a:r>
              <a:rPr lang="zh-CN" altLang="en-US" dirty="0"/>
              <a:t>排序方法：按照股东权益比从小到大排序；</a:t>
            </a:r>
            <a:endParaRPr lang="en-US" altLang="zh-CN" dirty="0"/>
          </a:p>
        </p:txBody>
      </p:sp>
      <p:sp>
        <p:nvSpPr>
          <p:cNvPr id="7" name="文本框 22"/>
          <p:cNvSpPr txBox="1"/>
          <p:nvPr/>
        </p:nvSpPr>
        <p:spPr>
          <a:xfrm>
            <a:off x="4407592" y="1230167"/>
            <a:ext cx="1439291" cy="369332"/>
          </a:xfrm>
          <a:prstGeom prst="rect">
            <a:avLst/>
          </a:prstGeom>
          <a:solidFill>
            <a:srgbClr val="9C0308"/>
          </a:solidFill>
        </p:spPr>
        <p:txBody>
          <a:bodyPr wrap="square" rtlCol="0">
            <a:spAutoFit/>
          </a:bodyPr>
          <a:lstStyle/>
          <a:p>
            <a:pPr algn="ctr"/>
            <a:r>
              <a:rPr lang="zh-CN" altLang="en-US" dirty="0">
                <a:solidFill>
                  <a:schemeClr val="bg1"/>
                </a:solidFill>
              </a:rPr>
              <a:t>股东权益比</a:t>
            </a:r>
            <a:endParaRPr lang="zh-CN" altLang="en-US" dirty="0">
              <a:solidFill>
                <a:schemeClr val="bg1"/>
              </a:solidFill>
            </a:endParaRPr>
          </a:p>
        </p:txBody>
      </p:sp>
      <p:sp>
        <p:nvSpPr>
          <p:cNvPr id="8" name="文本框 21"/>
          <p:cNvSpPr txBox="1"/>
          <p:nvPr/>
        </p:nvSpPr>
        <p:spPr>
          <a:xfrm>
            <a:off x="8439267" y="1556911"/>
            <a:ext cx="3475644" cy="1754326"/>
          </a:xfrm>
          <a:prstGeom prst="rect">
            <a:avLst/>
          </a:prstGeom>
          <a:noFill/>
          <a:ln w="19050">
            <a:solidFill>
              <a:srgbClr val="972022"/>
            </a:solidFill>
            <a:prstDash val="sysDash"/>
          </a:ln>
        </p:spPr>
        <p:txBody>
          <a:bodyPr wrap="square" rtlCol="0">
            <a:spAutoFit/>
          </a:bodyPr>
          <a:lstStyle/>
          <a:p>
            <a:pPr marL="285750" indent="-285750">
              <a:buFont typeface="Arial" panose="020B0604020202020204" pitchFamily="34" charset="0"/>
              <a:buChar char="•"/>
            </a:pPr>
            <a:r>
              <a:rPr lang="zh-CN" altLang="en-US" dirty="0"/>
              <a:t>变量含义：货币资金占总资产的比例；</a:t>
            </a:r>
            <a:endParaRPr lang="zh-CN" altLang="en-US" dirty="0"/>
          </a:p>
          <a:p>
            <a:pPr marL="285750" indent="-285750">
              <a:buFont typeface="Arial" panose="020B0604020202020204" pitchFamily="34" charset="0"/>
              <a:buChar char="•"/>
            </a:pPr>
            <a:r>
              <a:rPr lang="zh-CN" altLang="en-US" dirty="0"/>
              <a:t>计算方法：货币资金</a:t>
            </a:r>
            <a:r>
              <a:rPr lang="en-US" altLang="zh-CN" dirty="0"/>
              <a:t>/ </a:t>
            </a:r>
            <a:r>
              <a:rPr lang="zh-CN" altLang="en-US" dirty="0"/>
              <a:t>资金总额 * </a:t>
            </a:r>
            <a:r>
              <a:rPr lang="en-US" altLang="zh-CN" dirty="0"/>
              <a:t>100%</a:t>
            </a:r>
            <a:r>
              <a:rPr lang="zh-CN" altLang="en-US" dirty="0"/>
              <a:t>；</a:t>
            </a:r>
            <a:endParaRPr lang="en-CA" altLang="zh-CN" dirty="0"/>
          </a:p>
          <a:p>
            <a:pPr marL="285750" indent="-285750">
              <a:buFont typeface="Arial" panose="020B0604020202020204" pitchFamily="34" charset="0"/>
              <a:buChar char="•"/>
            </a:pPr>
            <a:r>
              <a:rPr lang="zh-CN" altLang="en-US" dirty="0"/>
              <a:t>排序方法：按照现金比率从小到大排序；</a:t>
            </a:r>
            <a:endParaRPr lang="en-US" altLang="zh-CN" dirty="0"/>
          </a:p>
        </p:txBody>
      </p:sp>
      <p:sp>
        <p:nvSpPr>
          <p:cNvPr id="9" name="文本框 22"/>
          <p:cNvSpPr txBox="1"/>
          <p:nvPr/>
        </p:nvSpPr>
        <p:spPr>
          <a:xfrm>
            <a:off x="8439265" y="1188117"/>
            <a:ext cx="1439291" cy="369332"/>
          </a:xfrm>
          <a:prstGeom prst="rect">
            <a:avLst/>
          </a:prstGeom>
          <a:solidFill>
            <a:srgbClr val="9C0308"/>
          </a:solidFill>
        </p:spPr>
        <p:txBody>
          <a:bodyPr wrap="square" rtlCol="0">
            <a:spAutoFit/>
          </a:bodyPr>
          <a:lstStyle/>
          <a:p>
            <a:pPr algn="ctr"/>
            <a:r>
              <a:rPr lang="zh-CN" altLang="en-US" dirty="0">
                <a:solidFill>
                  <a:schemeClr val="bg1"/>
                </a:solidFill>
              </a:rPr>
              <a:t>现金比率</a:t>
            </a:r>
            <a:endParaRPr lang="zh-CN" altLang="en-US" dirty="0">
              <a:solidFill>
                <a:schemeClr val="bg1"/>
              </a:solidFill>
            </a:endParaRPr>
          </a:p>
        </p:txBody>
      </p:sp>
      <p:pic>
        <p:nvPicPr>
          <p:cNvPr id="10" name="Picture 9"/>
          <p:cNvPicPr>
            <a:picLocks noChangeAspect="1"/>
          </p:cNvPicPr>
          <p:nvPr/>
        </p:nvPicPr>
        <p:blipFill>
          <a:blip r:embed="rId1"/>
          <a:stretch>
            <a:fillRect/>
          </a:stretch>
        </p:blipFill>
        <p:spPr>
          <a:xfrm>
            <a:off x="142258" y="3295418"/>
            <a:ext cx="4002570" cy="2595417"/>
          </a:xfrm>
          <a:prstGeom prst="rect">
            <a:avLst/>
          </a:prstGeom>
        </p:spPr>
      </p:pic>
      <p:pic>
        <p:nvPicPr>
          <p:cNvPr id="11" name="Picture 10"/>
          <p:cNvPicPr>
            <a:picLocks noChangeAspect="1"/>
          </p:cNvPicPr>
          <p:nvPr/>
        </p:nvPicPr>
        <p:blipFill>
          <a:blip r:embed="rId2"/>
          <a:stretch>
            <a:fillRect/>
          </a:stretch>
        </p:blipFill>
        <p:spPr>
          <a:xfrm>
            <a:off x="4248470" y="3428999"/>
            <a:ext cx="4013284" cy="2595417"/>
          </a:xfrm>
          <a:prstGeom prst="rect">
            <a:avLst/>
          </a:prstGeom>
        </p:spPr>
      </p:pic>
      <p:pic>
        <p:nvPicPr>
          <p:cNvPr id="12" name="Picture 11"/>
          <p:cNvPicPr>
            <a:picLocks noChangeAspect="1"/>
          </p:cNvPicPr>
          <p:nvPr/>
        </p:nvPicPr>
        <p:blipFill>
          <a:blip r:embed="rId3"/>
          <a:stretch>
            <a:fillRect/>
          </a:stretch>
        </p:blipFill>
        <p:spPr>
          <a:xfrm>
            <a:off x="8279574" y="3416459"/>
            <a:ext cx="3927576" cy="2595416"/>
          </a:xfrm>
          <a:prstGeom prst="rect">
            <a:avLst/>
          </a:prstGeom>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375921" y="1598961"/>
            <a:ext cx="3475644" cy="2031325"/>
          </a:xfrm>
          <a:prstGeom prst="rect">
            <a:avLst/>
          </a:prstGeom>
          <a:noFill/>
          <a:ln w="19050">
            <a:solidFill>
              <a:srgbClr val="972022"/>
            </a:solidFill>
            <a:prstDash val="sysDash"/>
          </a:ln>
        </p:spPr>
        <p:txBody>
          <a:bodyPr wrap="square" rtlCol="0">
            <a:spAutoFit/>
          </a:bodyPr>
          <a:lstStyle/>
          <a:p>
            <a:pPr marL="285750" indent="-285750">
              <a:buFont typeface="Arial" panose="020B0604020202020204" pitchFamily="34" charset="0"/>
              <a:buChar char="•"/>
            </a:pPr>
            <a:r>
              <a:rPr lang="zh-CN" altLang="en-US" dirty="0"/>
              <a:t>变量含义：总资产变动情况；</a:t>
            </a:r>
            <a:endParaRPr lang="zh-CN" altLang="en-US" dirty="0"/>
          </a:p>
          <a:p>
            <a:pPr marL="285750" indent="-285750">
              <a:buFont typeface="Arial" panose="020B0604020202020204" pitchFamily="34" charset="0"/>
              <a:buChar char="•"/>
            </a:pPr>
            <a:r>
              <a:rPr lang="zh-CN" altLang="en-US" dirty="0"/>
              <a:t>计算方法：（本期总资产</a:t>
            </a:r>
            <a:r>
              <a:rPr lang="en-US" altLang="zh-CN" dirty="0"/>
              <a:t>-</a:t>
            </a:r>
            <a:r>
              <a:rPr lang="zh-CN" altLang="en-US" dirty="0"/>
              <a:t>上期总资产）</a:t>
            </a:r>
            <a:r>
              <a:rPr lang="en-US" altLang="zh-CN" dirty="0"/>
              <a:t>/ </a:t>
            </a:r>
            <a:r>
              <a:rPr lang="en-CA" altLang="zh-CN" dirty="0"/>
              <a:t>abs(</a:t>
            </a:r>
            <a:r>
              <a:rPr lang="zh-CN" altLang="en-US" dirty="0"/>
              <a:t>上期总资产</a:t>
            </a:r>
            <a:r>
              <a:rPr lang="en-US" altLang="zh-CN" dirty="0"/>
              <a:t>)*100%</a:t>
            </a:r>
            <a:r>
              <a:rPr lang="zh-CN" altLang="en-US" dirty="0"/>
              <a:t>；</a:t>
            </a:r>
            <a:endParaRPr lang="zh-CN" altLang="en-US" dirty="0"/>
          </a:p>
          <a:p>
            <a:pPr marL="285750" indent="-285750">
              <a:buFont typeface="Arial" panose="020B0604020202020204" pitchFamily="34" charset="0"/>
              <a:buChar char="•"/>
            </a:pPr>
            <a:r>
              <a:rPr lang="zh-CN" altLang="en-US" dirty="0"/>
              <a:t>排序方法：按照总资产增长率从大到小排序，增长率</a:t>
            </a:r>
            <a:r>
              <a:rPr lang="en-US" altLang="zh-CN" dirty="0"/>
              <a:t>&lt;0 </a:t>
            </a:r>
            <a:r>
              <a:rPr lang="zh-CN" altLang="en-US" dirty="0"/>
              <a:t>的单独一组；</a:t>
            </a:r>
            <a:endParaRPr lang="en-US" altLang="zh-CN" dirty="0"/>
          </a:p>
        </p:txBody>
      </p:sp>
      <p:sp>
        <p:nvSpPr>
          <p:cNvPr id="23" name="文本框 22"/>
          <p:cNvSpPr txBox="1"/>
          <p:nvPr/>
        </p:nvSpPr>
        <p:spPr>
          <a:xfrm>
            <a:off x="375919" y="1230167"/>
            <a:ext cx="1852375" cy="369332"/>
          </a:xfrm>
          <a:prstGeom prst="rect">
            <a:avLst/>
          </a:prstGeom>
          <a:solidFill>
            <a:srgbClr val="9C0308"/>
          </a:solidFill>
        </p:spPr>
        <p:txBody>
          <a:bodyPr wrap="square" rtlCol="0">
            <a:spAutoFit/>
          </a:bodyPr>
          <a:lstStyle/>
          <a:p>
            <a:pPr algn="ctr"/>
            <a:r>
              <a:rPr lang="zh-CN" altLang="en-US" dirty="0">
                <a:solidFill>
                  <a:schemeClr val="bg1"/>
                </a:solidFill>
              </a:rPr>
              <a:t>总资产增长率</a:t>
            </a:r>
            <a:endParaRPr lang="zh-CN" altLang="en-US" dirty="0">
              <a:solidFill>
                <a:schemeClr val="bg1"/>
              </a:solidFill>
            </a:endParaRPr>
          </a:p>
        </p:txBody>
      </p:sp>
      <p:sp>
        <p:nvSpPr>
          <p:cNvPr id="3" name="标题 2"/>
          <p:cNvSpPr>
            <a:spLocks noGrp="1"/>
          </p:cNvSpPr>
          <p:nvPr>
            <p:ph type="title"/>
          </p:nvPr>
        </p:nvSpPr>
        <p:spPr/>
        <p:txBody>
          <a:bodyPr/>
          <a:lstStyle/>
          <a:p>
            <a:r>
              <a:rPr lang="zh-CN" altLang="en-US" dirty="0"/>
              <a:t>财务因子</a:t>
            </a:r>
            <a:r>
              <a:rPr lang="en-US" altLang="zh-CN" dirty="0"/>
              <a:t>——</a:t>
            </a:r>
            <a:r>
              <a:rPr lang="zh-CN" altLang="en-US" dirty="0"/>
              <a:t>成长因子</a:t>
            </a:r>
            <a:endParaRPr lang="zh-CN" altLang="en-US" dirty="0"/>
          </a:p>
        </p:txBody>
      </p:sp>
      <p:sp>
        <p:nvSpPr>
          <p:cNvPr id="13" name="灯片编号占位符 3"/>
          <p:cNvSpPr>
            <a:spLocks noGrp="1"/>
          </p:cNvSpPr>
          <p:nvPr>
            <p:ph type="sldNum" sz="quarter" idx="12"/>
          </p:nvPr>
        </p:nvSpPr>
        <p:spPr/>
        <p:txBody>
          <a:bodyPr/>
          <a:lstStyle/>
          <a:p>
            <a:fld id="{1827CD8D-0C45-4313-8514-3276C2338651}" type="slidenum">
              <a:rPr lang="zh-CN" altLang="en-US" smtClean="0"/>
            </a:fld>
            <a:endParaRPr lang="zh-CN" altLang="en-US" dirty="0"/>
          </a:p>
        </p:txBody>
      </p:sp>
      <p:sp>
        <p:nvSpPr>
          <p:cNvPr id="6" name="文本框 21"/>
          <p:cNvSpPr txBox="1"/>
          <p:nvPr/>
        </p:nvSpPr>
        <p:spPr>
          <a:xfrm>
            <a:off x="4407594" y="1598961"/>
            <a:ext cx="3475644" cy="2031325"/>
          </a:xfrm>
          <a:prstGeom prst="rect">
            <a:avLst/>
          </a:prstGeom>
          <a:noFill/>
          <a:ln w="19050">
            <a:solidFill>
              <a:srgbClr val="972022"/>
            </a:solidFill>
            <a:prstDash val="sysDash"/>
          </a:ln>
        </p:spPr>
        <p:txBody>
          <a:bodyPr wrap="square" rtlCol="0">
            <a:spAutoFit/>
          </a:bodyPr>
          <a:lstStyle/>
          <a:p>
            <a:pPr marL="285750" indent="-285750">
              <a:buFont typeface="Arial" panose="020B0604020202020204" pitchFamily="34" charset="0"/>
              <a:buChar char="•"/>
            </a:pPr>
            <a:r>
              <a:rPr lang="zh-CN" altLang="en-US" dirty="0"/>
              <a:t>变量含义：固定资产变动情况；</a:t>
            </a:r>
            <a:endParaRPr lang="zh-CN" altLang="en-US" dirty="0"/>
          </a:p>
          <a:p>
            <a:pPr marL="285750" indent="-285750">
              <a:buFont typeface="Arial" panose="020B0604020202020204" pitchFamily="34" charset="0"/>
              <a:buChar char="•"/>
            </a:pPr>
            <a:r>
              <a:rPr lang="zh-CN" altLang="en-US" dirty="0"/>
              <a:t>计算方法：（本期固定资产 </a:t>
            </a:r>
            <a:r>
              <a:rPr lang="en-US" altLang="zh-CN" dirty="0"/>
              <a:t>– </a:t>
            </a:r>
            <a:r>
              <a:rPr lang="zh-CN" altLang="en-US" dirty="0"/>
              <a:t>上期固定资产）</a:t>
            </a:r>
            <a:r>
              <a:rPr lang="en-US" altLang="zh-CN" dirty="0"/>
              <a:t>/ </a:t>
            </a:r>
            <a:r>
              <a:rPr lang="zh-CN" altLang="en-US" dirty="0"/>
              <a:t>上期固定资产 * </a:t>
            </a:r>
            <a:r>
              <a:rPr lang="en-US" altLang="zh-CN" dirty="0"/>
              <a:t>100%</a:t>
            </a:r>
            <a:r>
              <a:rPr lang="zh-CN" altLang="en-US" dirty="0"/>
              <a:t>；</a:t>
            </a:r>
            <a:endParaRPr lang="zh-CN" altLang="en-US" dirty="0"/>
          </a:p>
          <a:p>
            <a:pPr marL="285750" indent="-285750">
              <a:buFont typeface="Arial" panose="020B0604020202020204" pitchFamily="34" charset="0"/>
              <a:buChar char="•"/>
            </a:pPr>
            <a:r>
              <a:rPr lang="zh-CN" altLang="en-US" dirty="0"/>
              <a:t>排序方法：按照固定资产增长率从大到小排序，小于 </a:t>
            </a:r>
            <a:r>
              <a:rPr lang="en-US" altLang="zh-CN" dirty="0"/>
              <a:t>0 </a:t>
            </a:r>
            <a:r>
              <a:rPr lang="zh-CN" altLang="en-US" dirty="0"/>
              <a:t>的单独一组；</a:t>
            </a:r>
            <a:endParaRPr lang="en-US" altLang="zh-CN" dirty="0"/>
          </a:p>
        </p:txBody>
      </p:sp>
      <p:sp>
        <p:nvSpPr>
          <p:cNvPr id="7" name="文本框 22"/>
          <p:cNvSpPr txBox="1"/>
          <p:nvPr/>
        </p:nvSpPr>
        <p:spPr>
          <a:xfrm>
            <a:off x="4407592" y="1230167"/>
            <a:ext cx="1995318" cy="369332"/>
          </a:xfrm>
          <a:prstGeom prst="rect">
            <a:avLst/>
          </a:prstGeom>
          <a:solidFill>
            <a:srgbClr val="9C0308"/>
          </a:solidFill>
        </p:spPr>
        <p:txBody>
          <a:bodyPr wrap="square" rtlCol="0">
            <a:spAutoFit/>
          </a:bodyPr>
          <a:lstStyle/>
          <a:p>
            <a:pPr algn="ctr"/>
            <a:r>
              <a:rPr lang="zh-CN" altLang="en-US" dirty="0">
                <a:solidFill>
                  <a:schemeClr val="bg1"/>
                </a:solidFill>
              </a:rPr>
              <a:t>固定资产增长率</a:t>
            </a:r>
            <a:endParaRPr lang="zh-CN" altLang="en-US" dirty="0">
              <a:solidFill>
                <a:schemeClr val="bg1"/>
              </a:solidFill>
            </a:endParaRPr>
          </a:p>
        </p:txBody>
      </p:sp>
      <p:sp>
        <p:nvSpPr>
          <p:cNvPr id="8" name="文本框 21"/>
          <p:cNvSpPr txBox="1"/>
          <p:nvPr/>
        </p:nvSpPr>
        <p:spPr>
          <a:xfrm>
            <a:off x="8439267" y="1556911"/>
            <a:ext cx="3475644" cy="2031325"/>
          </a:xfrm>
          <a:prstGeom prst="rect">
            <a:avLst/>
          </a:prstGeom>
          <a:noFill/>
          <a:ln w="19050">
            <a:solidFill>
              <a:srgbClr val="972022"/>
            </a:solidFill>
            <a:prstDash val="sysDash"/>
          </a:ln>
        </p:spPr>
        <p:txBody>
          <a:bodyPr wrap="square" rtlCol="0">
            <a:spAutoFit/>
          </a:bodyPr>
          <a:lstStyle/>
          <a:p>
            <a:pPr marL="285750" indent="-285750">
              <a:buFont typeface="Arial" panose="020B0604020202020204" pitchFamily="34" charset="0"/>
              <a:buChar char="•"/>
            </a:pPr>
            <a:r>
              <a:rPr lang="zh-CN" altLang="en-US" dirty="0"/>
              <a:t>变量含义：净利润变动情况；</a:t>
            </a:r>
            <a:endParaRPr lang="zh-CN" altLang="en-US" dirty="0"/>
          </a:p>
          <a:p>
            <a:pPr marL="285750" indent="-285750">
              <a:buFont typeface="Arial" panose="020B0604020202020204" pitchFamily="34" charset="0"/>
              <a:buChar char="•"/>
            </a:pPr>
            <a:r>
              <a:rPr lang="zh-CN" altLang="en-US" dirty="0"/>
              <a:t>计算方法：</a:t>
            </a:r>
            <a:r>
              <a:rPr lang="en-US" altLang="zh-CN" dirty="0"/>
              <a:t>(</a:t>
            </a:r>
            <a:r>
              <a:rPr lang="zh-CN" altLang="en-US" dirty="0"/>
              <a:t>本期 </a:t>
            </a:r>
            <a:r>
              <a:rPr lang="en-US" altLang="zh-CN" dirty="0"/>
              <a:t>12 </a:t>
            </a:r>
            <a:r>
              <a:rPr lang="zh-CN" altLang="en-US" dirty="0"/>
              <a:t>个月净利润 </a:t>
            </a:r>
            <a:r>
              <a:rPr lang="en-US" altLang="zh-CN" dirty="0"/>
              <a:t>– </a:t>
            </a:r>
            <a:r>
              <a:rPr lang="zh-CN" altLang="en-US" dirty="0"/>
              <a:t>上期 </a:t>
            </a:r>
            <a:r>
              <a:rPr lang="en-US" altLang="zh-CN" dirty="0"/>
              <a:t>12 </a:t>
            </a:r>
            <a:r>
              <a:rPr lang="zh-CN" altLang="en-US" dirty="0"/>
              <a:t>个月净利润</a:t>
            </a:r>
            <a:r>
              <a:rPr lang="en-US" altLang="zh-CN" dirty="0"/>
              <a:t>) / </a:t>
            </a:r>
            <a:r>
              <a:rPr lang="en-CA" altLang="zh-CN" dirty="0"/>
              <a:t>abs(</a:t>
            </a:r>
            <a:r>
              <a:rPr lang="zh-CN" altLang="en-US" dirty="0"/>
              <a:t>上期 </a:t>
            </a:r>
            <a:r>
              <a:rPr lang="en-US" altLang="zh-CN" dirty="0"/>
              <a:t>12 </a:t>
            </a:r>
            <a:r>
              <a:rPr lang="zh-CN" altLang="en-US" dirty="0"/>
              <a:t>个月净利润</a:t>
            </a:r>
            <a:r>
              <a:rPr lang="en-US" altLang="zh-CN" dirty="0"/>
              <a:t>)</a:t>
            </a:r>
            <a:r>
              <a:rPr lang="zh-CN" altLang="en-US" dirty="0"/>
              <a:t>；</a:t>
            </a:r>
            <a:endParaRPr lang="zh-CN" altLang="en-US" dirty="0"/>
          </a:p>
          <a:p>
            <a:pPr marL="285750" indent="-285750">
              <a:buFont typeface="Arial" panose="020B0604020202020204" pitchFamily="34" charset="0"/>
              <a:buChar char="•"/>
            </a:pPr>
            <a:r>
              <a:rPr lang="zh-CN" altLang="en-US" dirty="0"/>
              <a:t>排序方法：按照净利润增长率从大到小排序，小于 </a:t>
            </a:r>
            <a:r>
              <a:rPr lang="en-US" altLang="zh-CN" dirty="0"/>
              <a:t>0 </a:t>
            </a:r>
            <a:r>
              <a:rPr lang="zh-CN" altLang="en-US" dirty="0"/>
              <a:t>的单独一组；</a:t>
            </a:r>
            <a:endParaRPr lang="en-US" altLang="zh-CN" dirty="0"/>
          </a:p>
        </p:txBody>
      </p:sp>
      <p:sp>
        <p:nvSpPr>
          <p:cNvPr id="9" name="文本框 22"/>
          <p:cNvSpPr txBox="1"/>
          <p:nvPr/>
        </p:nvSpPr>
        <p:spPr>
          <a:xfrm>
            <a:off x="8439265" y="1188117"/>
            <a:ext cx="1852375" cy="369332"/>
          </a:xfrm>
          <a:prstGeom prst="rect">
            <a:avLst/>
          </a:prstGeom>
          <a:solidFill>
            <a:srgbClr val="9C0308"/>
          </a:solidFill>
        </p:spPr>
        <p:txBody>
          <a:bodyPr wrap="square" rtlCol="0">
            <a:spAutoFit/>
          </a:bodyPr>
          <a:lstStyle/>
          <a:p>
            <a:pPr algn="ctr"/>
            <a:r>
              <a:rPr lang="zh-CN" altLang="en-US" dirty="0">
                <a:solidFill>
                  <a:schemeClr val="bg1"/>
                </a:solidFill>
              </a:rPr>
              <a:t>净利润增长率</a:t>
            </a:r>
            <a:endParaRPr lang="zh-CN" altLang="en-US" dirty="0">
              <a:solidFill>
                <a:schemeClr val="bg1"/>
              </a:solidFill>
            </a:endParaRPr>
          </a:p>
        </p:txBody>
      </p:sp>
      <p:pic>
        <p:nvPicPr>
          <p:cNvPr id="2" name="Picture 1"/>
          <p:cNvPicPr>
            <a:picLocks noChangeAspect="1"/>
          </p:cNvPicPr>
          <p:nvPr/>
        </p:nvPicPr>
        <p:blipFill>
          <a:blip r:embed="rId1"/>
          <a:stretch>
            <a:fillRect/>
          </a:stretch>
        </p:blipFill>
        <p:spPr>
          <a:xfrm>
            <a:off x="113493" y="3843431"/>
            <a:ext cx="4000500" cy="2692400"/>
          </a:xfrm>
          <a:prstGeom prst="rect">
            <a:avLst/>
          </a:prstGeom>
        </p:spPr>
      </p:pic>
      <p:pic>
        <p:nvPicPr>
          <p:cNvPr id="4" name="Picture 3"/>
          <p:cNvPicPr>
            <a:picLocks noChangeAspect="1"/>
          </p:cNvPicPr>
          <p:nvPr/>
        </p:nvPicPr>
        <p:blipFill>
          <a:blip r:embed="rId2"/>
          <a:stretch>
            <a:fillRect/>
          </a:stretch>
        </p:blipFill>
        <p:spPr>
          <a:xfrm>
            <a:off x="4266374" y="3843431"/>
            <a:ext cx="4013200" cy="2667000"/>
          </a:xfrm>
          <a:prstGeom prst="rect">
            <a:avLst/>
          </a:prstGeom>
        </p:spPr>
      </p:pic>
      <p:pic>
        <p:nvPicPr>
          <p:cNvPr id="5" name="Picture 4"/>
          <p:cNvPicPr>
            <a:picLocks noChangeAspect="1"/>
          </p:cNvPicPr>
          <p:nvPr/>
        </p:nvPicPr>
        <p:blipFill>
          <a:blip r:embed="rId3"/>
          <a:stretch>
            <a:fillRect/>
          </a:stretch>
        </p:blipFill>
        <p:spPr>
          <a:xfrm>
            <a:off x="8206510" y="3766023"/>
            <a:ext cx="3902745" cy="2692400"/>
          </a:xfrm>
          <a:prstGeom prst="rect">
            <a:avLst/>
          </a:prstGeom>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375921" y="1598961"/>
            <a:ext cx="3475644" cy="1477328"/>
          </a:xfrm>
          <a:prstGeom prst="rect">
            <a:avLst/>
          </a:prstGeom>
          <a:noFill/>
          <a:ln w="19050">
            <a:solidFill>
              <a:srgbClr val="972022"/>
            </a:solidFill>
            <a:prstDash val="sysDash"/>
          </a:ln>
        </p:spPr>
        <p:txBody>
          <a:bodyPr wrap="square" rtlCol="0">
            <a:spAutoFit/>
          </a:bodyPr>
          <a:lstStyle/>
          <a:p>
            <a:pPr marL="285750" indent="-285750">
              <a:buFont typeface="Arial" panose="020B0604020202020204" pitchFamily="34" charset="0"/>
              <a:buChar char="•"/>
            </a:pPr>
            <a:r>
              <a:rPr lang="zh-CN" altLang="en-US" dirty="0"/>
              <a:t>变量含义：销售毛利率；</a:t>
            </a:r>
            <a:endParaRPr lang="zh-CN" altLang="en-US" dirty="0"/>
          </a:p>
          <a:p>
            <a:pPr marL="285750" indent="-285750">
              <a:buFont typeface="Arial" panose="020B0604020202020204" pitchFamily="34" charset="0"/>
              <a:buChar char="•"/>
            </a:pPr>
            <a:r>
              <a:rPr lang="zh-CN" altLang="en-US" dirty="0"/>
              <a:t>计算方法：（营业收入 </a:t>
            </a:r>
            <a:r>
              <a:rPr lang="en-US" altLang="zh-CN" dirty="0"/>
              <a:t>– </a:t>
            </a:r>
            <a:r>
              <a:rPr lang="zh-CN" altLang="en-US" dirty="0"/>
              <a:t>营业成本） </a:t>
            </a:r>
            <a:r>
              <a:rPr lang="en-US" altLang="zh-CN" dirty="0"/>
              <a:t>/ </a:t>
            </a:r>
            <a:r>
              <a:rPr lang="zh-CN" altLang="en-US" dirty="0"/>
              <a:t>营业成本 * </a:t>
            </a:r>
            <a:r>
              <a:rPr lang="en-US" altLang="zh-CN" dirty="0"/>
              <a:t>100%</a:t>
            </a:r>
            <a:r>
              <a:rPr lang="zh-CN" altLang="en-US" dirty="0"/>
              <a:t>；</a:t>
            </a:r>
            <a:endParaRPr lang="zh-CN" altLang="en-US" dirty="0"/>
          </a:p>
          <a:p>
            <a:pPr marL="285750" indent="-285750">
              <a:buFont typeface="Arial" panose="020B0604020202020204" pitchFamily="34" charset="0"/>
              <a:buChar char="•"/>
            </a:pPr>
            <a:r>
              <a:rPr lang="zh-CN" altLang="en-US" dirty="0"/>
              <a:t>排序方法：按照 </a:t>
            </a:r>
            <a:r>
              <a:rPr lang="en-CA" altLang="zh-CN" dirty="0"/>
              <a:t>GPM </a:t>
            </a:r>
            <a:r>
              <a:rPr lang="zh-CN" altLang="en-US" dirty="0"/>
              <a:t>从大到小排序，</a:t>
            </a:r>
            <a:r>
              <a:rPr lang="en-CA" altLang="zh-CN" dirty="0"/>
              <a:t>GPM&lt;0 </a:t>
            </a:r>
            <a:r>
              <a:rPr lang="zh-CN" altLang="en-US" dirty="0"/>
              <a:t>的单独一组；</a:t>
            </a:r>
            <a:endParaRPr lang="zh-CN" altLang="en-US" dirty="0"/>
          </a:p>
        </p:txBody>
      </p:sp>
      <p:sp>
        <p:nvSpPr>
          <p:cNvPr id="23" name="文本框 22"/>
          <p:cNvSpPr txBox="1"/>
          <p:nvPr/>
        </p:nvSpPr>
        <p:spPr>
          <a:xfrm>
            <a:off x="375919" y="1230167"/>
            <a:ext cx="2408402" cy="369332"/>
          </a:xfrm>
          <a:prstGeom prst="rect">
            <a:avLst/>
          </a:prstGeom>
          <a:solidFill>
            <a:srgbClr val="9C0308"/>
          </a:solidFill>
        </p:spPr>
        <p:txBody>
          <a:bodyPr wrap="square" rtlCol="0">
            <a:spAutoFit/>
          </a:bodyPr>
          <a:lstStyle/>
          <a:p>
            <a:pPr algn="ctr"/>
            <a:r>
              <a:rPr lang="zh-CN" altLang="en-US" dirty="0">
                <a:solidFill>
                  <a:schemeClr val="bg1"/>
                </a:solidFill>
              </a:rPr>
              <a:t>销售毛利率（</a:t>
            </a:r>
            <a:r>
              <a:rPr lang="en-CA" altLang="zh-CN" dirty="0">
                <a:solidFill>
                  <a:schemeClr val="bg1"/>
                </a:solidFill>
              </a:rPr>
              <a:t>GPM</a:t>
            </a:r>
            <a:r>
              <a:rPr lang="zh-CN" altLang="en-CA" dirty="0">
                <a:solidFill>
                  <a:schemeClr val="bg1"/>
                </a:solidFill>
              </a:rPr>
              <a:t>）</a:t>
            </a:r>
            <a:endParaRPr lang="zh-CN" altLang="en-US" dirty="0">
              <a:solidFill>
                <a:schemeClr val="bg1"/>
              </a:solidFill>
            </a:endParaRPr>
          </a:p>
        </p:txBody>
      </p:sp>
      <p:sp>
        <p:nvSpPr>
          <p:cNvPr id="3" name="标题 2"/>
          <p:cNvSpPr>
            <a:spLocks noGrp="1"/>
          </p:cNvSpPr>
          <p:nvPr>
            <p:ph type="title"/>
          </p:nvPr>
        </p:nvSpPr>
        <p:spPr/>
        <p:txBody>
          <a:bodyPr/>
          <a:lstStyle/>
          <a:p>
            <a:r>
              <a:rPr lang="zh-CN" altLang="en-US" dirty="0"/>
              <a:t>财务因子</a:t>
            </a:r>
            <a:r>
              <a:rPr lang="en-US" altLang="zh-CN" dirty="0"/>
              <a:t>——</a:t>
            </a:r>
            <a:r>
              <a:rPr lang="zh-CN" altLang="en-US" dirty="0"/>
              <a:t>盈利因子</a:t>
            </a:r>
            <a:endParaRPr lang="zh-CN" altLang="en-US" dirty="0"/>
          </a:p>
        </p:txBody>
      </p:sp>
      <p:sp>
        <p:nvSpPr>
          <p:cNvPr id="13" name="灯片编号占位符 3"/>
          <p:cNvSpPr>
            <a:spLocks noGrp="1"/>
          </p:cNvSpPr>
          <p:nvPr>
            <p:ph type="sldNum" sz="quarter" idx="12"/>
          </p:nvPr>
        </p:nvSpPr>
        <p:spPr/>
        <p:txBody>
          <a:bodyPr/>
          <a:lstStyle/>
          <a:p>
            <a:fld id="{1827CD8D-0C45-4313-8514-3276C2338651}" type="slidenum">
              <a:rPr lang="zh-CN" altLang="en-US" smtClean="0"/>
            </a:fld>
            <a:endParaRPr lang="zh-CN" altLang="en-US" dirty="0"/>
          </a:p>
        </p:txBody>
      </p:sp>
      <p:sp>
        <p:nvSpPr>
          <p:cNvPr id="6" name="文本框 21"/>
          <p:cNvSpPr txBox="1"/>
          <p:nvPr/>
        </p:nvSpPr>
        <p:spPr>
          <a:xfrm>
            <a:off x="4407594" y="1598961"/>
            <a:ext cx="3475644" cy="1477328"/>
          </a:xfrm>
          <a:prstGeom prst="rect">
            <a:avLst/>
          </a:prstGeom>
          <a:noFill/>
          <a:ln w="19050">
            <a:solidFill>
              <a:srgbClr val="972022"/>
            </a:solidFill>
            <a:prstDash val="sysDash"/>
          </a:ln>
        </p:spPr>
        <p:txBody>
          <a:bodyPr wrap="square" rtlCol="0">
            <a:spAutoFit/>
          </a:bodyPr>
          <a:lstStyle/>
          <a:p>
            <a:pPr marL="285750" indent="-285750">
              <a:buFont typeface="Arial" panose="020B0604020202020204" pitchFamily="34" charset="0"/>
              <a:buChar char="•"/>
            </a:pPr>
            <a:r>
              <a:rPr lang="zh-CN" altLang="en-US" dirty="0"/>
              <a:t>变量含义：销售净利率；</a:t>
            </a:r>
            <a:endParaRPr lang="zh-CN" altLang="en-US" dirty="0"/>
          </a:p>
          <a:p>
            <a:pPr marL="285750" indent="-285750">
              <a:buFont typeface="Arial" panose="020B0604020202020204" pitchFamily="34" charset="0"/>
              <a:buChar char="•"/>
            </a:pPr>
            <a:r>
              <a:rPr lang="zh-CN" altLang="en-US" dirty="0"/>
              <a:t>计算方法：净利润 </a:t>
            </a:r>
            <a:r>
              <a:rPr lang="en-US" altLang="zh-CN" dirty="0"/>
              <a:t>/ </a:t>
            </a:r>
            <a:r>
              <a:rPr lang="zh-CN" altLang="en-US" dirty="0"/>
              <a:t>营业收入 * </a:t>
            </a:r>
            <a:r>
              <a:rPr lang="en-US" altLang="zh-CN" dirty="0"/>
              <a:t>100%</a:t>
            </a:r>
            <a:r>
              <a:rPr lang="zh-CN" altLang="en-US" dirty="0"/>
              <a:t>；</a:t>
            </a:r>
            <a:endParaRPr lang="zh-CN" altLang="en-US" dirty="0"/>
          </a:p>
          <a:p>
            <a:pPr marL="285750" indent="-285750">
              <a:buFont typeface="Arial" panose="020B0604020202020204" pitchFamily="34" charset="0"/>
              <a:buChar char="•"/>
            </a:pPr>
            <a:r>
              <a:rPr lang="zh-CN" altLang="en-US" dirty="0"/>
              <a:t>排序方法：按照 </a:t>
            </a:r>
            <a:r>
              <a:rPr lang="en-CA" altLang="zh-CN" dirty="0"/>
              <a:t>NPM </a:t>
            </a:r>
            <a:r>
              <a:rPr lang="zh-CN" altLang="en-US" dirty="0"/>
              <a:t>从大到小排序，小于 </a:t>
            </a:r>
            <a:r>
              <a:rPr lang="en-US" altLang="zh-CN" dirty="0"/>
              <a:t>0 </a:t>
            </a:r>
            <a:r>
              <a:rPr lang="zh-CN" altLang="en-US" dirty="0"/>
              <a:t>的单独一组；</a:t>
            </a:r>
            <a:endParaRPr lang="en-US" altLang="zh-CN" dirty="0"/>
          </a:p>
        </p:txBody>
      </p:sp>
      <p:sp>
        <p:nvSpPr>
          <p:cNvPr id="7" name="文本框 22"/>
          <p:cNvSpPr txBox="1"/>
          <p:nvPr/>
        </p:nvSpPr>
        <p:spPr>
          <a:xfrm>
            <a:off x="4407592" y="1230167"/>
            <a:ext cx="2658226" cy="369332"/>
          </a:xfrm>
          <a:prstGeom prst="rect">
            <a:avLst/>
          </a:prstGeom>
          <a:solidFill>
            <a:srgbClr val="9C0308"/>
          </a:solidFill>
        </p:spPr>
        <p:txBody>
          <a:bodyPr wrap="square" rtlCol="0">
            <a:spAutoFit/>
          </a:bodyPr>
          <a:lstStyle/>
          <a:p>
            <a:pPr algn="ctr"/>
            <a:r>
              <a:rPr lang="zh-CN" altLang="en-US" dirty="0">
                <a:solidFill>
                  <a:schemeClr val="bg1"/>
                </a:solidFill>
              </a:rPr>
              <a:t>销售净利率（</a:t>
            </a:r>
            <a:r>
              <a:rPr lang="en-CA" altLang="zh-CN" dirty="0">
                <a:solidFill>
                  <a:schemeClr val="bg1"/>
                </a:solidFill>
              </a:rPr>
              <a:t>NPM</a:t>
            </a:r>
            <a:r>
              <a:rPr lang="zh-CN" altLang="en-CA" dirty="0">
                <a:solidFill>
                  <a:schemeClr val="bg1"/>
                </a:solidFill>
              </a:rPr>
              <a:t>）</a:t>
            </a:r>
            <a:endParaRPr lang="zh-CN" altLang="en-US" dirty="0">
              <a:solidFill>
                <a:schemeClr val="bg1"/>
              </a:solidFill>
            </a:endParaRPr>
          </a:p>
        </p:txBody>
      </p:sp>
      <p:sp>
        <p:nvSpPr>
          <p:cNvPr id="8" name="文本框 21"/>
          <p:cNvSpPr txBox="1"/>
          <p:nvPr/>
        </p:nvSpPr>
        <p:spPr>
          <a:xfrm>
            <a:off x="8439267" y="1556911"/>
            <a:ext cx="3475644" cy="1477328"/>
          </a:xfrm>
          <a:prstGeom prst="rect">
            <a:avLst/>
          </a:prstGeom>
          <a:noFill/>
          <a:ln w="19050">
            <a:solidFill>
              <a:srgbClr val="972022"/>
            </a:solidFill>
            <a:prstDash val="sysDash"/>
          </a:ln>
        </p:spPr>
        <p:txBody>
          <a:bodyPr wrap="square" rtlCol="0">
            <a:spAutoFit/>
          </a:bodyPr>
          <a:lstStyle/>
          <a:p>
            <a:pPr marL="285750" indent="-285750">
              <a:buFont typeface="Arial" panose="020B0604020202020204" pitchFamily="34" charset="0"/>
              <a:buChar char="•"/>
            </a:pPr>
            <a:r>
              <a:rPr lang="zh-CN" altLang="en-US" dirty="0"/>
              <a:t>变量含义：营业利润率；</a:t>
            </a:r>
            <a:endParaRPr lang="zh-CN" altLang="en-US" dirty="0"/>
          </a:p>
          <a:p>
            <a:pPr marL="285750" indent="-285750">
              <a:buFont typeface="Arial" panose="020B0604020202020204" pitchFamily="34" charset="0"/>
              <a:buChar char="•"/>
            </a:pPr>
            <a:r>
              <a:rPr lang="zh-CN" altLang="en-US" dirty="0"/>
              <a:t>计算方法：营业利润 </a:t>
            </a:r>
            <a:r>
              <a:rPr lang="en-US" altLang="zh-CN" dirty="0"/>
              <a:t>/ </a:t>
            </a:r>
            <a:r>
              <a:rPr lang="zh-CN" altLang="en-US" dirty="0"/>
              <a:t>营业收入 * </a:t>
            </a:r>
            <a:r>
              <a:rPr lang="en-US" altLang="zh-CN" dirty="0"/>
              <a:t>100%</a:t>
            </a:r>
            <a:r>
              <a:rPr lang="zh-CN" altLang="en-US" dirty="0"/>
              <a:t>；</a:t>
            </a:r>
            <a:endParaRPr lang="zh-CN" altLang="en-US" dirty="0"/>
          </a:p>
          <a:p>
            <a:pPr marL="285750" indent="-285750">
              <a:buFont typeface="Arial" panose="020B0604020202020204" pitchFamily="34" charset="0"/>
              <a:buChar char="•"/>
            </a:pPr>
            <a:r>
              <a:rPr lang="zh-CN" altLang="en-US" dirty="0"/>
              <a:t>排序方法：按照 </a:t>
            </a:r>
            <a:r>
              <a:rPr lang="en-CA" altLang="zh-CN" dirty="0"/>
              <a:t>OPM </a:t>
            </a:r>
            <a:r>
              <a:rPr lang="zh-CN" altLang="en-US" dirty="0"/>
              <a:t>从大到小排序，小于 </a:t>
            </a:r>
            <a:r>
              <a:rPr lang="en-US" altLang="zh-CN" dirty="0"/>
              <a:t>0 </a:t>
            </a:r>
            <a:r>
              <a:rPr lang="zh-CN" altLang="en-US" dirty="0"/>
              <a:t>的单独一组；</a:t>
            </a:r>
            <a:endParaRPr lang="en-US" altLang="zh-CN" dirty="0"/>
          </a:p>
        </p:txBody>
      </p:sp>
      <p:sp>
        <p:nvSpPr>
          <p:cNvPr id="9" name="文本框 22"/>
          <p:cNvSpPr txBox="1"/>
          <p:nvPr/>
        </p:nvSpPr>
        <p:spPr>
          <a:xfrm>
            <a:off x="8439265" y="1188117"/>
            <a:ext cx="2505826" cy="369332"/>
          </a:xfrm>
          <a:prstGeom prst="rect">
            <a:avLst/>
          </a:prstGeom>
          <a:solidFill>
            <a:srgbClr val="9C0308"/>
          </a:solidFill>
        </p:spPr>
        <p:txBody>
          <a:bodyPr wrap="square" rtlCol="0">
            <a:spAutoFit/>
          </a:bodyPr>
          <a:lstStyle/>
          <a:p>
            <a:pPr algn="ctr"/>
            <a:r>
              <a:rPr lang="zh-CN" altLang="en-US" dirty="0">
                <a:solidFill>
                  <a:schemeClr val="bg1"/>
                </a:solidFill>
              </a:rPr>
              <a:t>营业利润率（</a:t>
            </a:r>
            <a:r>
              <a:rPr lang="en-CA" altLang="zh-CN" dirty="0">
                <a:solidFill>
                  <a:schemeClr val="bg1"/>
                </a:solidFill>
              </a:rPr>
              <a:t>OPM</a:t>
            </a:r>
            <a:r>
              <a:rPr lang="zh-CN" altLang="en-CA" dirty="0">
                <a:solidFill>
                  <a:schemeClr val="bg1"/>
                </a:solidFill>
              </a:rPr>
              <a:t>）</a:t>
            </a:r>
            <a:endParaRPr lang="zh-CN" altLang="en-US" dirty="0">
              <a:solidFill>
                <a:schemeClr val="bg1"/>
              </a:solidFill>
            </a:endParaRPr>
          </a:p>
        </p:txBody>
      </p:sp>
      <p:pic>
        <p:nvPicPr>
          <p:cNvPr id="10" name="Picture 9"/>
          <p:cNvPicPr>
            <a:picLocks noChangeAspect="1"/>
          </p:cNvPicPr>
          <p:nvPr/>
        </p:nvPicPr>
        <p:blipFill>
          <a:blip r:embed="rId1"/>
          <a:stretch>
            <a:fillRect/>
          </a:stretch>
        </p:blipFill>
        <p:spPr>
          <a:xfrm>
            <a:off x="0" y="3528068"/>
            <a:ext cx="4058323" cy="2738277"/>
          </a:xfrm>
          <a:prstGeom prst="rect">
            <a:avLst/>
          </a:prstGeom>
        </p:spPr>
      </p:pic>
      <p:pic>
        <p:nvPicPr>
          <p:cNvPr id="11" name="Picture 10"/>
          <p:cNvPicPr>
            <a:picLocks noChangeAspect="1"/>
          </p:cNvPicPr>
          <p:nvPr/>
        </p:nvPicPr>
        <p:blipFill>
          <a:blip r:embed="rId2"/>
          <a:stretch>
            <a:fillRect/>
          </a:stretch>
        </p:blipFill>
        <p:spPr>
          <a:xfrm>
            <a:off x="4234110" y="3534158"/>
            <a:ext cx="3830294" cy="2602501"/>
          </a:xfrm>
          <a:prstGeom prst="rect">
            <a:avLst/>
          </a:prstGeom>
        </p:spPr>
      </p:pic>
      <p:pic>
        <p:nvPicPr>
          <p:cNvPr id="12" name="Picture 11"/>
          <p:cNvPicPr>
            <a:picLocks noChangeAspect="1"/>
          </p:cNvPicPr>
          <p:nvPr/>
        </p:nvPicPr>
        <p:blipFill>
          <a:blip r:embed="rId3"/>
          <a:stretch>
            <a:fillRect/>
          </a:stretch>
        </p:blipFill>
        <p:spPr>
          <a:xfrm>
            <a:off x="8267901" y="3528068"/>
            <a:ext cx="3898484" cy="2602501"/>
          </a:xfrm>
          <a:prstGeom prst="rect">
            <a:avLst/>
          </a:prstGeom>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375920" y="1598961"/>
            <a:ext cx="5222398" cy="1477328"/>
          </a:xfrm>
          <a:prstGeom prst="rect">
            <a:avLst/>
          </a:prstGeom>
          <a:noFill/>
          <a:ln w="19050">
            <a:solidFill>
              <a:srgbClr val="972022"/>
            </a:solidFill>
            <a:prstDash val="sysDash"/>
          </a:ln>
        </p:spPr>
        <p:txBody>
          <a:bodyPr wrap="square" rtlCol="0">
            <a:spAutoFit/>
          </a:bodyPr>
          <a:lstStyle/>
          <a:p>
            <a:pPr marL="285750" indent="-285750">
              <a:buFont typeface="Arial" panose="020B0604020202020204" pitchFamily="34" charset="0"/>
              <a:buChar char="•"/>
            </a:pPr>
            <a:r>
              <a:rPr lang="zh-CN" altLang="en-US" dirty="0"/>
              <a:t>变量含义：总资产收益率；</a:t>
            </a:r>
            <a:endParaRPr lang="zh-CN" altLang="en-US" dirty="0"/>
          </a:p>
          <a:p>
            <a:pPr marL="285750" indent="-285750">
              <a:buFont typeface="Arial" panose="020B0604020202020204" pitchFamily="34" charset="0"/>
              <a:buChar char="•"/>
            </a:pPr>
            <a:r>
              <a:rPr lang="zh-CN" altLang="en-US" dirty="0"/>
              <a:t>计算方法：净利润 </a:t>
            </a:r>
            <a:r>
              <a:rPr lang="en-US" altLang="zh-CN" dirty="0"/>
              <a:t>/ (</a:t>
            </a:r>
            <a:r>
              <a:rPr lang="zh-CN" altLang="en-US" dirty="0"/>
              <a:t>期初资产总额 </a:t>
            </a:r>
            <a:r>
              <a:rPr lang="en-US" altLang="zh-CN" dirty="0"/>
              <a:t>+ </a:t>
            </a:r>
            <a:r>
              <a:rPr lang="zh-CN" altLang="en-US" dirty="0"/>
              <a:t>期末资产总额</a:t>
            </a:r>
            <a:r>
              <a:rPr lang="en-US" altLang="zh-CN" dirty="0"/>
              <a:t>) / 2 * 100%</a:t>
            </a:r>
            <a:r>
              <a:rPr lang="zh-CN" altLang="en-US" dirty="0"/>
              <a:t>；</a:t>
            </a:r>
            <a:endParaRPr lang="zh-CN" altLang="en-US" dirty="0"/>
          </a:p>
          <a:p>
            <a:pPr marL="285750" indent="-285750">
              <a:buFont typeface="Arial" panose="020B0604020202020204" pitchFamily="34" charset="0"/>
              <a:buChar char="•"/>
            </a:pPr>
            <a:r>
              <a:rPr lang="zh-CN" altLang="en-US" dirty="0"/>
              <a:t>排序方法：按照 </a:t>
            </a:r>
            <a:r>
              <a:rPr lang="en-CA" altLang="zh-CN" dirty="0"/>
              <a:t>ROA </a:t>
            </a:r>
            <a:r>
              <a:rPr lang="zh-CN" altLang="en-US" dirty="0"/>
              <a:t>从大到小排序，小于 </a:t>
            </a:r>
            <a:r>
              <a:rPr lang="en-US" altLang="zh-CN" dirty="0"/>
              <a:t>0 </a:t>
            </a:r>
            <a:r>
              <a:rPr lang="zh-CN" altLang="en-US" dirty="0"/>
              <a:t>的单独一组；</a:t>
            </a:r>
            <a:endParaRPr lang="zh-CN" altLang="en-US" dirty="0"/>
          </a:p>
        </p:txBody>
      </p:sp>
      <p:sp>
        <p:nvSpPr>
          <p:cNvPr id="23" name="文本框 22"/>
          <p:cNvSpPr txBox="1"/>
          <p:nvPr/>
        </p:nvSpPr>
        <p:spPr>
          <a:xfrm>
            <a:off x="375919" y="1230167"/>
            <a:ext cx="1852375" cy="369332"/>
          </a:xfrm>
          <a:prstGeom prst="rect">
            <a:avLst/>
          </a:prstGeom>
          <a:solidFill>
            <a:srgbClr val="9C0308"/>
          </a:solidFill>
        </p:spPr>
        <p:txBody>
          <a:bodyPr wrap="square" rtlCol="0">
            <a:spAutoFit/>
          </a:bodyPr>
          <a:lstStyle/>
          <a:p>
            <a:pPr algn="ctr"/>
            <a:r>
              <a:rPr lang="en-US" altLang="zh-CN" dirty="0">
                <a:solidFill>
                  <a:schemeClr val="bg1"/>
                </a:solidFill>
              </a:rPr>
              <a:t>ROA</a:t>
            </a:r>
            <a:endParaRPr lang="zh-CN" altLang="en-US" dirty="0">
              <a:solidFill>
                <a:schemeClr val="bg1"/>
              </a:solidFill>
            </a:endParaRPr>
          </a:p>
        </p:txBody>
      </p:sp>
      <p:sp>
        <p:nvSpPr>
          <p:cNvPr id="3" name="标题 2"/>
          <p:cNvSpPr>
            <a:spLocks noGrp="1"/>
          </p:cNvSpPr>
          <p:nvPr>
            <p:ph type="title"/>
          </p:nvPr>
        </p:nvSpPr>
        <p:spPr/>
        <p:txBody>
          <a:bodyPr/>
          <a:lstStyle/>
          <a:p>
            <a:r>
              <a:rPr lang="zh-CN" altLang="en-US" dirty="0"/>
              <a:t>财务因子</a:t>
            </a:r>
            <a:r>
              <a:rPr lang="en-US" altLang="zh-CN" dirty="0"/>
              <a:t>——</a:t>
            </a:r>
            <a:r>
              <a:rPr lang="zh-CN" altLang="en-US" dirty="0"/>
              <a:t>盈利因子</a:t>
            </a:r>
            <a:endParaRPr lang="zh-CN" altLang="en-US" dirty="0"/>
          </a:p>
        </p:txBody>
      </p:sp>
      <p:sp>
        <p:nvSpPr>
          <p:cNvPr id="13" name="灯片编号占位符 3"/>
          <p:cNvSpPr>
            <a:spLocks noGrp="1"/>
          </p:cNvSpPr>
          <p:nvPr>
            <p:ph type="sldNum" sz="quarter" idx="12"/>
          </p:nvPr>
        </p:nvSpPr>
        <p:spPr/>
        <p:txBody>
          <a:bodyPr/>
          <a:lstStyle/>
          <a:p>
            <a:fld id="{1827CD8D-0C45-4313-8514-3276C2338651}" type="slidenum">
              <a:rPr lang="zh-CN" altLang="en-US" smtClean="0"/>
            </a:fld>
            <a:endParaRPr lang="zh-CN" altLang="en-US" dirty="0"/>
          </a:p>
        </p:txBody>
      </p:sp>
      <p:sp>
        <p:nvSpPr>
          <p:cNvPr id="7" name="文本框 21"/>
          <p:cNvSpPr txBox="1"/>
          <p:nvPr/>
        </p:nvSpPr>
        <p:spPr>
          <a:xfrm>
            <a:off x="6219001" y="1598961"/>
            <a:ext cx="5222398" cy="1200329"/>
          </a:xfrm>
          <a:prstGeom prst="rect">
            <a:avLst/>
          </a:prstGeom>
          <a:noFill/>
          <a:ln w="19050">
            <a:solidFill>
              <a:srgbClr val="972022"/>
            </a:solidFill>
            <a:prstDash val="sysDash"/>
          </a:ln>
        </p:spPr>
        <p:txBody>
          <a:bodyPr wrap="square" rtlCol="0">
            <a:spAutoFit/>
          </a:bodyPr>
          <a:lstStyle/>
          <a:p>
            <a:pPr marL="285750" indent="-285750">
              <a:buFont typeface="Arial" panose="020B0604020202020204" pitchFamily="34" charset="0"/>
              <a:buChar char="•"/>
            </a:pPr>
            <a:r>
              <a:rPr lang="zh-CN" altLang="en-US" dirty="0"/>
              <a:t>变量含义：净资产收益率；</a:t>
            </a:r>
            <a:endParaRPr lang="zh-CN" altLang="en-US" dirty="0"/>
          </a:p>
          <a:p>
            <a:pPr marL="285750" indent="-285750">
              <a:buFont typeface="Arial" panose="020B0604020202020204" pitchFamily="34" charset="0"/>
              <a:buChar char="•"/>
            </a:pPr>
            <a:r>
              <a:rPr lang="zh-CN" altLang="en-US" dirty="0"/>
              <a:t>计算方法：净利润 </a:t>
            </a:r>
            <a:r>
              <a:rPr lang="en-US" altLang="zh-CN" dirty="0"/>
              <a:t>/ </a:t>
            </a:r>
            <a:r>
              <a:rPr lang="zh-CN" altLang="en-US" dirty="0"/>
              <a:t>股东权益 * </a:t>
            </a:r>
            <a:r>
              <a:rPr lang="en-US" altLang="zh-CN" dirty="0"/>
              <a:t>100%</a:t>
            </a:r>
            <a:r>
              <a:rPr lang="zh-CN" altLang="en-US" dirty="0"/>
              <a:t>；</a:t>
            </a:r>
            <a:endParaRPr lang="zh-CN" altLang="en-US" dirty="0"/>
          </a:p>
          <a:p>
            <a:pPr marL="285750" indent="-285750">
              <a:buFont typeface="Arial" panose="020B0604020202020204" pitchFamily="34" charset="0"/>
              <a:buChar char="•"/>
            </a:pPr>
            <a:r>
              <a:rPr lang="zh-CN" altLang="en-US" dirty="0"/>
              <a:t>排序方法：按照 </a:t>
            </a:r>
            <a:r>
              <a:rPr lang="en-CA" altLang="zh-CN" dirty="0"/>
              <a:t>ROE </a:t>
            </a:r>
            <a:r>
              <a:rPr lang="zh-CN" altLang="en-US" dirty="0"/>
              <a:t>从大到小排序，小于 </a:t>
            </a:r>
            <a:r>
              <a:rPr lang="en-US" altLang="zh-CN" dirty="0"/>
              <a:t>0 </a:t>
            </a:r>
            <a:r>
              <a:rPr lang="zh-CN" altLang="en-US" dirty="0"/>
              <a:t>的单独一组；</a:t>
            </a:r>
            <a:endParaRPr lang="zh-CN" altLang="en-US" dirty="0"/>
          </a:p>
        </p:txBody>
      </p:sp>
      <p:sp>
        <p:nvSpPr>
          <p:cNvPr id="8" name="文本框 22"/>
          <p:cNvSpPr txBox="1"/>
          <p:nvPr/>
        </p:nvSpPr>
        <p:spPr>
          <a:xfrm>
            <a:off x="6219000" y="1230167"/>
            <a:ext cx="1852375" cy="369332"/>
          </a:xfrm>
          <a:prstGeom prst="rect">
            <a:avLst/>
          </a:prstGeom>
          <a:solidFill>
            <a:srgbClr val="9C0308"/>
          </a:solidFill>
        </p:spPr>
        <p:txBody>
          <a:bodyPr wrap="square" rtlCol="0">
            <a:spAutoFit/>
          </a:bodyPr>
          <a:lstStyle/>
          <a:p>
            <a:pPr algn="ctr"/>
            <a:r>
              <a:rPr lang="en-US" altLang="zh-CN" dirty="0">
                <a:solidFill>
                  <a:schemeClr val="bg1"/>
                </a:solidFill>
              </a:rPr>
              <a:t>ROE</a:t>
            </a:r>
            <a:endParaRPr lang="zh-CN" altLang="en-US" dirty="0">
              <a:solidFill>
                <a:schemeClr val="bg1"/>
              </a:solidFill>
            </a:endParaRPr>
          </a:p>
        </p:txBody>
      </p:sp>
      <p:pic>
        <p:nvPicPr>
          <p:cNvPr id="5" name="Picture 4"/>
          <p:cNvPicPr>
            <a:picLocks noChangeAspect="1"/>
          </p:cNvPicPr>
          <p:nvPr/>
        </p:nvPicPr>
        <p:blipFill>
          <a:blip r:embed="rId1"/>
          <a:stretch>
            <a:fillRect/>
          </a:stretch>
        </p:blipFill>
        <p:spPr>
          <a:xfrm>
            <a:off x="375919" y="3216368"/>
            <a:ext cx="5222398" cy="3505251"/>
          </a:xfrm>
          <a:prstGeom prst="rect">
            <a:avLst/>
          </a:prstGeom>
        </p:spPr>
      </p:pic>
      <p:pic>
        <p:nvPicPr>
          <p:cNvPr id="6" name="Picture 5"/>
          <p:cNvPicPr>
            <a:picLocks noChangeAspect="1"/>
          </p:cNvPicPr>
          <p:nvPr/>
        </p:nvPicPr>
        <p:blipFill>
          <a:blip r:embed="rId2"/>
          <a:stretch>
            <a:fillRect/>
          </a:stretch>
        </p:blipFill>
        <p:spPr>
          <a:xfrm>
            <a:off x="6104661" y="3229069"/>
            <a:ext cx="5336738" cy="3538646"/>
          </a:xfrm>
          <a:prstGeom prst="rect">
            <a:avLst/>
          </a:prstGeom>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375921" y="1598961"/>
            <a:ext cx="3475644" cy="1754326"/>
          </a:xfrm>
          <a:prstGeom prst="rect">
            <a:avLst/>
          </a:prstGeom>
          <a:noFill/>
          <a:ln w="19050">
            <a:solidFill>
              <a:srgbClr val="972022"/>
            </a:solidFill>
            <a:prstDash val="sysDash"/>
          </a:ln>
        </p:spPr>
        <p:txBody>
          <a:bodyPr wrap="square" rtlCol="0">
            <a:spAutoFit/>
          </a:bodyPr>
          <a:lstStyle/>
          <a:p>
            <a:pPr marL="285750" indent="-285750">
              <a:buFont typeface="Arial" panose="020B0604020202020204" pitchFamily="34" charset="0"/>
              <a:buChar char="•"/>
            </a:pPr>
            <a:r>
              <a:rPr lang="zh-CN" altLang="en-US" dirty="0"/>
              <a:t>变量含义：存货周转速度的度量；</a:t>
            </a:r>
            <a:endParaRPr lang="zh-CN" altLang="en-US" dirty="0"/>
          </a:p>
          <a:p>
            <a:pPr marL="285750" indent="-285750">
              <a:buFont typeface="Arial" panose="020B0604020202020204" pitchFamily="34" charset="0"/>
              <a:buChar char="•"/>
            </a:pPr>
            <a:r>
              <a:rPr lang="zh-CN" altLang="en-US" dirty="0"/>
              <a:t>计算方法：营业成本 </a:t>
            </a:r>
            <a:r>
              <a:rPr lang="en-US" altLang="zh-CN" dirty="0"/>
              <a:t>/ </a:t>
            </a:r>
            <a:r>
              <a:rPr lang="zh-CN" altLang="en-US" dirty="0"/>
              <a:t>（期初存货净额</a:t>
            </a:r>
            <a:r>
              <a:rPr lang="en-US" altLang="zh-CN" dirty="0"/>
              <a:t>+</a:t>
            </a:r>
            <a:r>
              <a:rPr lang="zh-CN" altLang="en-US" dirty="0"/>
              <a:t>期末存货净额）</a:t>
            </a:r>
            <a:r>
              <a:rPr lang="en-US" altLang="zh-CN" dirty="0"/>
              <a:t>/ 2 </a:t>
            </a:r>
            <a:r>
              <a:rPr lang="zh-CN" altLang="en-US" dirty="0"/>
              <a:t>；</a:t>
            </a:r>
            <a:endParaRPr lang="zh-CN" altLang="en-US" dirty="0"/>
          </a:p>
          <a:p>
            <a:pPr marL="285750" indent="-285750">
              <a:buFont typeface="Arial" panose="020B0604020202020204" pitchFamily="34" charset="0"/>
              <a:buChar char="•"/>
            </a:pPr>
            <a:r>
              <a:rPr lang="zh-CN" altLang="en-US" dirty="0"/>
              <a:t>排序方法：按照存货周转率从大到小排序；</a:t>
            </a:r>
            <a:endParaRPr lang="en-US" altLang="zh-CN" dirty="0"/>
          </a:p>
        </p:txBody>
      </p:sp>
      <p:sp>
        <p:nvSpPr>
          <p:cNvPr id="23" name="文本框 22"/>
          <p:cNvSpPr txBox="1"/>
          <p:nvPr/>
        </p:nvSpPr>
        <p:spPr>
          <a:xfrm>
            <a:off x="375919" y="1230167"/>
            <a:ext cx="3475644" cy="369332"/>
          </a:xfrm>
          <a:prstGeom prst="rect">
            <a:avLst/>
          </a:prstGeom>
          <a:solidFill>
            <a:srgbClr val="9C0308"/>
          </a:solidFill>
        </p:spPr>
        <p:txBody>
          <a:bodyPr wrap="square" rtlCol="0">
            <a:spAutoFit/>
          </a:bodyPr>
          <a:lstStyle/>
          <a:p>
            <a:pPr algn="ctr"/>
            <a:r>
              <a:rPr lang="zh-CN" altLang="en-US" dirty="0">
                <a:solidFill>
                  <a:schemeClr val="bg1"/>
                </a:solidFill>
              </a:rPr>
              <a:t>存货周转率（</a:t>
            </a:r>
            <a:r>
              <a:rPr lang="en-CA" altLang="zh-CN" dirty="0">
                <a:solidFill>
                  <a:schemeClr val="bg1"/>
                </a:solidFill>
              </a:rPr>
              <a:t>Inventory Turnover</a:t>
            </a:r>
            <a:r>
              <a:rPr lang="zh-CN" altLang="en-CA" dirty="0">
                <a:solidFill>
                  <a:schemeClr val="bg1"/>
                </a:solidFill>
              </a:rPr>
              <a:t>）</a:t>
            </a:r>
            <a:endParaRPr lang="zh-CN" altLang="en-US" dirty="0">
              <a:solidFill>
                <a:schemeClr val="bg1"/>
              </a:solidFill>
            </a:endParaRPr>
          </a:p>
        </p:txBody>
      </p:sp>
      <p:sp>
        <p:nvSpPr>
          <p:cNvPr id="3" name="标题 2"/>
          <p:cNvSpPr>
            <a:spLocks noGrp="1"/>
          </p:cNvSpPr>
          <p:nvPr>
            <p:ph type="title"/>
          </p:nvPr>
        </p:nvSpPr>
        <p:spPr/>
        <p:txBody>
          <a:bodyPr/>
          <a:lstStyle/>
          <a:p>
            <a:r>
              <a:rPr lang="zh-CN" altLang="en-US" dirty="0"/>
              <a:t>财务因子</a:t>
            </a:r>
            <a:r>
              <a:rPr lang="en-US" altLang="zh-CN" dirty="0"/>
              <a:t>——</a:t>
            </a:r>
            <a:r>
              <a:rPr lang="zh-CN" altLang="en-US" dirty="0"/>
              <a:t>经营因子</a:t>
            </a:r>
            <a:endParaRPr lang="zh-CN" altLang="en-US" dirty="0"/>
          </a:p>
        </p:txBody>
      </p:sp>
      <p:sp>
        <p:nvSpPr>
          <p:cNvPr id="13" name="灯片编号占位符 3"/>
          <p:cNvSpPr>
            <a:spLocks noGrp="1"/>
          </p:cNvSpPr>
          <p:nvPr>
            <p:ph type="sldNum" sz="quarter" idx="12"/>
          </p:nvPr>
        </p:nvSpPr>
        <p:spPr/>
        <p:txBody>
          <a:bodyPr/>
          <a:lstStyle/>
          <a:p>
            <a:fld id="{1827CD8D-0C45-4313-8514-3276C2338651}" type="slidenum">
              <a:rPr lang="zh-CN" altLang="en-US" smtClean="0"/>
            </a:fld>
            <a:endParaRPr lang="zh-CN" altLang="en-US" dirty="0"/>
          </a:p>
        </p:txBody>
      </p:sp>
      <p:sp>
        <p:nvSpPr>
          <p:cNvPr id="6" name="文本框 21"/>
          <p:cNvSpPr txBox="1"/>
          <p:nvPr/>
        </p:nvSpPr>
        <p:spPr>
          <a:xfrm>
            <a:off x="4310609" y="1598961"/>
            <a:ext cx="3475644" cy="1477328"/>
          </a:xfrm>
          <a:prstGeom prst="rect">
            <a:avLst/>
          </a:prstGeom>
          <a:noFill/>
          <a:ln w="19050">
            <a:solidFill>
              <a:srgbClr val="972022"/>
            </a:solidFill>
            <a:prstDash val="sysDash"/>
          </a:ln>
        </p:spPr>
        <p:txBody>
          <a:bodyPr wrap="square" rtlCol="0">
            <a:spAutoFit/>
          </a:bodyPr>
          <a:lstStyle/>
          <a:p>
            <a:pPr marL="285750" indent="-285750">
              <a:buFont typeface="Arial" panose="020B0604020202020204" pitchFamily="34" charset="0"/>
              <a:buChar char="•"/>
            </a:pPr>
            <a:r>
              <a:rPr lang="zh-CN" altLang="en-US" dirty="0"/>
              <a:t>变量含义：应收账款收账速度；</a:t>
            </a:r>
            <a:endParaRPr lang="zh-CN" altLang="en-US" dirty="0"/>
          </a:p>
          <a:p>
            <a:pPr marL="285750" indent="-285750">
              <a:buFont typeface="Arial" panose="020B0604020202020204" pitchFamily="34" charset="0"/>
              <a:buChar char="•"/>
            </a:pPr>
            <a:r>
              <a:rPr lang="zh-CN" altLang="en-US" dirty="0"/>
              <a:t>计算方法：营业收入 </a:t>
            </a:r>
            <a:r>
              <a:rPr lang="en-US" altLang="zh-CN" dirty="0"/>
              <a:t>/ (</a:t>
            </a:r>
            <a:r>
              <a:rPr lang="zh-CN" altLang="en-US" dirty="0"/>
              <a:t>期初应收账款</a:t>
            </a:r>
            <a:r>
              <a:rPr lang="en-US" altLang="zh-CN" dirty="0"/>
              <a:t>+</a:t>
            </a:r>
            <a:r>
              <a:rPr lang="zh-CN" altLang="en-US" dirty="0"/>
              <a:t>期末应收账款</a:t>
            </a:r>
            <a:r>
              <a:rPr lang="en-US" altLang="zh-CN" dirty="0"/>
              <a:t>) / 2</a:t>
            </a:r>
            <a:r>
              <a:rPr lang="zh-CN" altLang="en-US" dirty="0"/>
              <a:t>；</a:t>
            </a:r>
            <a:endParaRPr lang="zh-CN" altLang="en-US" dirty="0"/>
          </a:p>
          <a:p>
            <a:pPr marL="285750" indent="-285750">
              <a:buFont typeface="Arial" panose="020B0604020202020204" pitchFamily="34" charset="0"/>
              <a:buChar char="•"/>
            </a:pPr>
            <a:r>
              <a:rPr lang="zh-CN" altLang="en-US" dirty="0"/>
              <a:t>排序方法：按照 </a:t>
            </a:r>
            <a:r>
              <a:rPr lang="en-CA" altLang="zh-CN" dirty="0"/>
              <a:t>RT </a:t>
            </a:r>
            <a:r>
              <a:rPr lang="zh-CN" altLang="en-US" dirty="0"/>
              <a:t>从大到小排序；</a:t>
            </a:r>
            <a:endParaRPr lang="en-US" altLang="zh-CN" dirty="0"/>
          </a:p>
        </p:txBody>
      </p:sp>
      <p:sp>
        <p:nvSpPr>
          <p:cNvPr id="7" name="文本框 22"/>
          <p:cNvSpPr txBox="1"/>
          <p:nvPr/>
        </p:nvSpPr>
        <p:spPr>
          <a:xfrm>
            <a:off x="4310606" y="1230167"/>
            <a:ext cx="3932845" cy="369332"/>
          </a:xfrm>
          <a:prstGeom prst="rect">
            <a:avLst/>
          </a:prstGeom>
          <a:solidFill>
            <a:srgbClr val="9C0308"/>
          </a:solidFill>
        </p:spPr>
        <p:txBody>
          <a:bodyPr wrap="square" rtlCol="0">
            <a:spAutoFit/>
          </a:bodyPr>
          <a:lstStyle/>
          <a:p>
            <a:pPr algn="ctr"/>
            <a:r>
              <a:rPr lang="zh-CN" altLang="en-US" dirty="0">
                <a:solidFill>
                  <a:schemeClr val="bg1"/>
                </a:solidFill>
              </a:rPr>
              <a:t>应收账款周转率</a:t>
            </a:r>
            <a:r>
              <a:rPr lang="en-US" altLang="zh-CN" dirty="0">
                <a:solidFill>
                  <a:schemeClr val="bg1"/>
                </a:solidFill>
              </a:rPr>
              <a:t>(</a:t>
            </a:r>
            <a:r>
              <a:rPr lang="en-CA" altLang="zh-CN" dirty="0">
                <a:solidFill>
                  <a:schemeClr val="bg1"/>
                </a:solidFill>
              </a:rPr>
              <a:t>Receivables Turnover)</a:t>
            </a:r>
            <a:endParaRPr lang="zh-CN" altLang="en-US" dirty="0">
              <a:solidFill>
                <a:schemeClr val="bg1"/>
              </a:solidFill>
            </a:endParaRPr>
          </a:p>
        </p:txBody>
      </p:sp>
      <p:sp>
        <p:nvSpPr>
          <p:cNvPr id="8" name="文本框 21"/>
          <p:cNvSpPr txBox="1"/>
          <p:nvPr/>
        </p:nvSpPr>
        <p:spPr>
          <a:xfrm>
            <a:off x="8439267" y="1556911"/>
            <a:ext cx="3475644" cy="1477328"/>
          </a:xfrm>
          <a:prstGeom prst="rect">
            <a:avLst/>
          </a:prstGeom>
          <a:noFill/>
          <a:ln w="19050">
            <a:solidFill>
              <a:srgbClr val="972022"/>
            </a:solidFill>
            <a:prstDash val="sysDash"/>
          </a:ln>
        </p:spPr>
        <p:txBody>
          <a:bodyPr wrap="square" rtlCol="0">
            <a:spAutoFit/>
          </a:bodyPr>
          <a:lstStyle/>
          <a:p>
            <a:pPr marL="285750" indent="-285750">
              <a:buFont typeface="Arial" panose="020B0604020202020204" pitchFamily="34" charset="0"/>
              <a:buChar char="•"/>
            </a:pPr>
            <a:r>
              <a:rPr lang="zh-CN" altLang="en-US" dirty="0"/>
              <a:t>变量含义：固定资产周转速度；</a:t>
            </a:r>
            <a:endParaRPr lang="zh-CN" altLang="en-US" dirty="0"/>
          </a:p>
          <a:p>
            <a:pPr marL="285750" indent="-285750">
              <a:buFont typeface="Arial" panose="020B0604020202020204" pitchFamily="34" charset="0"/>
              <a:buChar char="•"/>
            </a:pPr>
            <a:r>
              <a:rPr lang="zh-CN" altLang="en-US" dirty="0"/>
              <a:t>计算方法：营业收入 </a:t>
            </a:r>
            <a:r>
              <a:rPr lang="en-US" altLang="zh-CN" dirty="0"/>
              <a:t>/ (</a:t>
            </a:r>
            <a:r>
              <a:rPr lang="zh-CN" altLang="en-US" dirty="0"/>
              <a:t>期初固定资产</a:t>
            </a:r>
            <a:r>
              <a:rPr lang="en-US" altLang="zh-CN" dirty="0"/>
              <a:t>+</a:t>
            </a:r>
            <a:r>
              <a:rPr lang="zh-CN" altLang="en-US" dirty="0"/>
              <a:t>期末固定资产</a:t>
            </a:r>
            <a:r>
              <a:rPr lang="en-US" altLang="zh-CN" dirty="0"/>
              <a:t>) / 2</a:t>
            </a:r>
            <a:r>
              <a:rPr lang="zh-CN" altLang="en-US" dirty="0"/>
              <a:t>；</a:t>
            </a:r>
            <a:endParaRPr lang="zh-CN" altLang="en-US" dirty="0"/>
          </a:p>
          <a:p>
            <a:pPr marL="285750" indent="-285750">
              <a:buFont typeface="Arial" panose="020B0604020202020204" pitchFamily="34" charset="0"/>
              <a:buChar char="•"/>
            </a:pPr>
            <a:r>
              <a:rPr lang="zh-CN" altLang="en-US" dirty="0"/>
              <a:t>排序方法：按照 </a:t>
            </a:r>
            <a:r>
              <a:rPr lang="en-CA" altLang="zh-CN" dirty="0"/>
              <a:t>FAT </a:t>
            </a:r>
            <a:r>
              <a:rPr lang="zh-CN" altLang="en-US" dirty="0"/>
              <a:t>从大到小排序；</a:t>
            </a:r>
            <a:endParaRPr lang="en-US" altLang="zh-CN" dirty="0"/>
          </a:p>
        </p:txBody>
      </p:sp>
      <p:sp>
        <p:nvSpPr>
          <p:cNvPr id="9" name="文本框 22"/>
          <p:cNvSpPr txBox="1"/>
          <p:nvPr/>
        </p:nvSpPr>
        <p:spPr>
          <a:xfrm>
            <a:off x="8439266" y="1188117"/>
            <a:ext cx="3475644" cy="369332"/>
          </a:xfrm>
          <a:prstGeom prst="rect">
            <a:avLst/>
          </a:prstGeom>
          <a:solidFill>
            <a:srgbClr val="9C0308"/>
          </a:solidFill>
        </p:spPr>
        <p:txBody>
          <a:bodyPr wrap="square" rtlCol="0">
            <a:spAutoFit/>
          </a:bodyPr>
          <a:lstStyle/>
          <a:p>
            <a:pPr algn="ctr"/>
            <a:r>
              <a:rPr lang="zh-CN" altLang="en-US" dirty="0">
                <a:solidFill>
                  <a:schemeClr val="bg1"/>
                </a:solidFill>
              </a:rPr>
              <a:t> 固定资产周转率（</a:t>
            </a:r>
            <a:r>
              <a:rPr lang="en-CA" altLang="zh-CN" dirty="0">
                <a:solidFill>
                  <a:schemeClr val="bg1"/>
                </a:solidFill>
              </a:rPr>
              <a:t>Fixed-asset To</a:t>
            </a:r>
            <a:r>
              <a:rPr lang="zh-CN" altLang="en-CA" dirty="0">
                <a:solidFill>
                  <a:schemeClr val="bg1"/>
                </a:solidFill>
              </a:rPr>
              <a:t>）</a:t>
            </a:r>
            <a:endParaRPr lang="zh-CN" altLang="en-US" dirty="0">
              <a:solidFill>
                <a:schemeClr val="bg1"/>
              </a:solidFill>
            </a:endParaRPr>
          </a:p>
        </p:txBody>
      </p:sp>
      <p:pic>
        <p:nvPicPr>
          <p:cNvPr id="10" name="Picture 9"/>
          <p:cNvPicPr>
            <a:picLocks noChangeAspect="1"/>
          </p:cNvPicPr>
          <p:nvPr/>
        </p:nvPicPr>
        <p:blipFill>
          <a:blip r:embed="rId1"/>
          <a:stretch>
            <a:fillRect/>
          </a:stretch>
        </p:blipFill>
        <p:spPr>
          <a:xfrm>
            <a:off x="375919" y="3588236"/>
            <a:ext cx="3597550" cy="2480055"/>
          </a:xfrm>
          <a:prstGeom prst="rect">
            <a:avLst/>
          </a:prstGeom>
        </p:spPr>
      </p:pic>
      <p:pic>
        <p:nvPicPr>
          <p:cNvPr id="11" name="Picture 10"/>
          <p:cNvPicPr>
            <a:picLocks noChangeAspect="1"/>
          </p:cNvPicPr>
          <p:nvPr/>
        </p:nvPicPr>
        <p:blipFill>
          <a:blip r:embed="rId2"/>
          <a:stretch>
            <a:fillRect/>
          </a:stretch>
        </p:blipFill>
        <p:spPr>
          <a:xfrm>
            <a:off x="4129578" y="3588237"/>
            <a:ext cx="3822932" cy="2548622"/>
          </a:xfrm>
          <a:prstGeom prst="rect">
            <a:avLst/>
          </a:prstGeom>
        </p:spPr>
      </p:pic>
      <p:pic>
        <p:nvPicPr>
          <p:cNvPr id="12" name="Picture 11"/>
          <p:cNvPicPr>
            <a:picLocks noChangeAspect="1"/>
          </p:cNvPicPr>
          <p:nvPr/>
        </p:nvPicPr>
        <p:blipFill>
          <a:blip r:embed="rId3"/>
          <a:stretch>
            <a:fillRect/>
          </a:stretch>
        </p:blipFill>
        <p:spPr>
          <a:xfrm>
            <a:off x="8243451" y="3529099"/>
            <a:ext cx="3883315" cy="2630972"/>
          </a:xfrm>
          <a:prstGeom prst="rect">
            <a:avLst/>
          </a:prstGeom>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375920" y="1598961"/>
            <a:ext cx="5222398" cy="1200329"/>
          </a:xfrm>
          <a:prstGeom prst="rect">
            <a:avLst/>
          </a:prstGeom>
          <a:noFill/>
          <a:ln w="19050">
            <a:solidFill>
              <a:srgbClr val="972022"/>
            </a:solidFill>
            <a:prstDash val="sysDash"/>
          </a:ln>
        </p:spPr>
        <p:txBody>
          <a:bodyPr wrap="square" rtlCol="0">
            <a:spAutoFit/>
          </a:bodyPr>
          <a:lstStyle/>
          <a:p>
            <a:pPr marL="285750" indent="-285750">
              <a:buFont typeface="Arial" panose="020B0604020202020204" pitchFamily="34" charset="0"/>
              <a:buChar char="•"/>
            </a:pPr>
            <a:r>
              <a:rPr lang="zh-CN" altLang="en-US" dirty="0"/>
              <a:t>变量含义：总股本数乘以当时股价得出的股票总价值；</a:t>
            </a:r>
            <a:endParaRPr lang="zh-CN" altLang="en-US" dirty="0"/>
          </a:p>
          <a:p>
            <a:pPr marL="285750" indent="-285750">
              <a:buFont typeface="Arial" panose="020B0604020202020204" pitchFamily="34" charset="0"/>
              <a:buChar char="•"/>
            </a:pPr>
            <a:r>
              <a:rPr lang="zh-CN" altLang="en-US" dirty="0"/>
              <a:t>计算方法：总股本数乘以当日股价；</a:t>
            </a:r>
            <a:endParaRPr lang="en-CA" altLang="zh-CN" dirty="0"/>
          </a:p>
          <a:p>
            <a:pPr marL="285750" indent="-285750">
              <a:buFont typeface="Arial" panose="020B0604020202020204" pitchFamily="34" charset="0"/>
              <a:buChar char="•"/>
            </a:pPr>
            <a:r>
              <a:rPr lang="zh-CN" altLang="en-US" dirty="0"/>
              <a:t>排序方法：按照总市值从小到大排序；</a:t>
            </a:r>
            <a:endParaRPr lang="zh-CN" altLang="en-US" dirty="0"/>
          </a:p>
        </p:txBody>
      </p:sp>
      <p:sp>
        <p:nvSpPr>
          <p:cNvPr id="23" name="文本框 22"/>
          <p:cNvSpPr txBox="1"/>
          <p:nvPr/>
        </p:nvSpPr>
        <p:spPr>
          <a:xfrm>
            <a:off x="375919" y="1230167"/>
            <a:ext cx="1852375" cy="369332"/>
          </a:xfrm>
          <a:prstGeom prst="rect">
            <a:avLst/>
          </a:prstGeom>
          <a:solidFill>
            <a:srgbClr val="9C0308"/>
          </a:solidFill>
        </p:spPr>
        <p:txBody>
          <a:bodyPr wrap="square" rtlCol="0">
            <a:spAutoFit/>
          </a:bodyPr>
          <a:lstStyle/>
          <a:p>
            <a:pPr algn="ctr"/>
            <a:r>
              <a:rPr lang="zh-CN" altLang="en-US" dirty="0">
                <a:solidFill>
                  <a:schemeClr val="bg1"/>
                </a:solidFill>
              </a:rPr>
              <a:t>总市值</a:t>
            </a:r>
            <a:endParaRPr lang="zh-CN" altLang="en-US" dirty="0">
              <a:solidFill>
                <a:schemeClr val="bg1"/>
              </a:solidFill>
            </a:endParaRPr>
          </a:p>
        </p:txBody>
      </p:sp>
      <p:sp>
        <p:nvSpPr>
          <p:cNvPr id="3" name="标题 2"/>
          <p:cNvSpPr>
            <a:spLocks noGrp="1"/>
          </p:cNvSpPr>
          <p:nvPr>
            <p:ph type="title"/>
          </p:nvPr>
        </p:nvSpPr>
        <p:spPr/>
        <p:txBody>
          <a:bodyPr/>
          <a:lstStyle/>
          <a:p>
            <a:r>
              <a:rPr lang="zh-CN" altLang="en-US" dirty="0"/>
              <a:t>市场因子</a:t>
            </a:r>
            <a:r>
              <a:rPr lang="en-US" altLang="zh-CN" dirty="0"/>
              <a:t>——</a:t>
            </a:r>
            <a:r>
              <a:rPr lang="zh-CN" altLang="en-US" dirty="0"/>
              <a:t>规模因子</a:t>
            </a:r>
            <a:endParaRPr lang="zh-CN" altLang="en-US" dirty="0"/>
          </a:p>
        </p:txBody>
      </p:sp>
      <p:sp>
        <p:nvSpPr>
          <p:cNvPr id="13" name="灯片编号占位符 3"/>
          <p:cNvSpPr>
            <a:spLocks noGrp="1"/>
          </p:cNvSpPr>
          <p:nvPr>
            <p:ph type="sldNum" sz="quarter" idx="12"/>
          </p:nvPr>
        </p:nvSpPr>
        <p:spPr/>
        <p:txBody>
          <a:bodyPr/>
          <a:lstStyle/>
          <a:p>
            <a:fld id="{1827CD8D-0C45-4313-8514-3276C2338651}" type="slidenum">
              <a:rPr lang="zh-CN" altLang="en-US" smtClean="0"/>
            </a:fld>
            <a:endParaRPr lang="zh-CN" altLang="en-US" dirty="0"/>
          </a:p>
        </p:txBody>
      </p:sp>
      <p:pic>
        <p:nvPicPr>
          <p:cNvPr id="2" name="Picture 1"/>
          <p:cNvPicPr>
            <a:picLocks noChangeAspect="1"/>
          </p:cNvPicPr>
          <p:nvPr/>
        </p:nvPicPr>
        <p:blipFill>
          <a:blip r:embed="rId1"/>
          <a:stretch>
            <a:fillRect/>
          </a:stretch>
        </p:blipFill>
        <p:spPr>
          <a:xfrm>
            <a:off x="375919" y="2923702"/>
            <a:ext cx="4945111" cy="3303218"/>
          </a:xfrm>
          <a:prstGeom prst="rect">
            <a:avLst/>
          </a:prstGeom>
        </p:spPr>
      </p:pic>
      <p:sp>
        <p:nvSpPr>
          <p:cNvPr id="7" name="文本框 21"/>
          <p:cNvSpPr txBox="1"/>
          <p:nvPr/>
        </p:nvSpPr>
        <p:spPr>
          <a:xfrm>
            <a:off x="6219001" y="1598961"/>
            <a:ext cx="5222398" cy="1200329"/>
          </a:xfrm>
          <a:prstGeom prst="rect">
            <a:avLst/>
          </a:prstGeom>
          <a:noFill/>
          <a:ln w="19050">
            <a:solidFill>
              <a:srgbClr val="972022"/>
            </a:solidFill>
            <a:prstDash val="sysDash"/>
          </a:ln>
        </p:spPr>
        <p:txBody>
          <a:bodyPr wrap="square" rtlCol="0">
            <a:spAutoFit/>
          </a:bodyPr>
          <a:lstStyle/>
          <a:p>
            <a:pPr marL="285750" indent="-285750">
              <a:buFont typeface="Arial" panose="020B0604020202020204" pitchFamily="34" charset="0"/>
              <a:buChar char="•"/>
            </a:pPr>
            <a:r>
              <a:rPr lang="zh-CN" altLang="en-US" dirty="0"/>
              <a:t>变量含义：流通股本数乘以当时股价得出的股票总价值；</a:t>
            </a:r>
            <a:endParaRPr lang="en-CA" altLang="zh-CN" dirty="0"/>
          </a:p>
          <a:p>
            <a:pPr marL="285750" indent="-285750">
              <a:buFont typeface="Arial" panose="020B0604020202020204" pitchFamily="34" charset="0"/>
              <a:buChar char="•"/>
            </a:pPr>
            <a:r>
              <a:rPr lang="zh-CN" altLang="en-US" dirty="0"/>
              <a:t>计算方法：流通股本数乘以当日股价；</a:t>
            </a:r>
            <a:endParaRPr lang="en-CA" altLang="zh-CN" dirty="0"/>
          </a:p>
          <a:p>
            <a:pPr marL="285750" indent="-285750">
              <a:buFont typeface="Arial" panose="020B0604020202020204" pitchFamily="34" charset="0"/>
              <a:buChar char="•"/>
            </a:pPr>
            <a:r>
              <a:rPr lang="zh-CN" altLang="en-US" dirty="0"/>
              <a:t>排序方法：按照流通市值从小到大排序；</a:t>
            </a:r>
            <a:endParaRPr lang="zh-CN" altLang="en-US" dirty="0"/>
          </a:p>
        </p:txBody>
      </p:sp>
      <p:sp>
        <p:nvSpPr>
          <p:cNvPr id="8" name="文本框 22"/>
          <p:cNvSpPr txBox="1"/>
          <p:nvPr/>
        </p:nvSpPr>
        <p:spPr>
          <a:xfrm>
            <a:off x="6219000" y="1230167"/>
            <a:ext cx="1852375" cy="369332"/>
          </a:xfrm>
          <a:prstGeom prst="rect">
            <a:avLst/>
          </a:prstGeom>
          <a:solidFill>
            <a:srgbClr val="9C0308"/>
          </a:solidFill>
        </p:spPr>
        <p:txBody>
          <a:bodyPr wrap="square" rtlCol="0">
            <a:spAutoFit/>
          </a:bodyPr>
          <a:lstStyle/>
          <a:p>
            <a:pPr algn="ctr"/>
            <a:r>
              <a:rPr lang="zh-CN" altLang="en-US" b="1" dirty="0">
                <a:solidFill>
                  <a:schemeClr val="bg1"/>
                </a:solidFill>
              </a:rPr>
              <a:t>流通市值</a:t>
            </a:r>
            <a:endParaRPr lang="zh-CN" altLang="en-US" b="1" dirty="0">
              <a:solidFill>
                <a:schemeClr val="bg1"/>
              </a:solidFill>
            </a:endParaRPr>
          </a:p>
        </p:txBody>
      </p:sp>
      <p:pic>
        <p:nvPicPr>
          <p:cNvPr id="4" name="Picture 3"/>
          <p:cNvPicPr>
            <a:picLocks noChangeAspect="1"/>
          </p:cNvPicPr>
          <p:nvPr/>
        </p:nvPicPr>
        <p:blipFill>
          <a:blip r:embed="rId2"/>
          <a:stretch>
            <a:fillRect/>
          </a:stretch>
        </p:blipFill>
        <p:spPr>
          <a:xfrm>
            <a:off x="6219001" y="2799290"/>
            <a:ext cx="5222398" cy="3501494"/>
          </a:xfrm>
          <a:prstGeom prst="rect">
            <a:avLst/>
          </a:prstGeom>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375920" y="1598961"/>
            <a:ext cx="5222398" cy="923330"/>
          </a:xfrm>
          <a:prstGeom prst="rect">
            <a:avLst/>
          </a:prstGeom>
          <a:noFill/>
          <a:ln w="19050">
            <a:solidFill>
              <a:srgbClr val="972022"/>
            </a:solidFill>
            <a:prstDash val="sysDash"/>
          </a:ln>
        </p:spPr>
        <p:txBody>
          <a:bodyPr wrap="square" rtlCol="0">
            <a:spAutoFit/>
          </a:bodyPr>
          <a:lstStyle/>
          <a:p>
            <a:pPr marL="285750" indent="-285750">
              <a:buFont typeface="Arial" panose="020B0604020202020204" pitchFamily="34" charset="0"/>
              <a:buChar char="•"/>
            </a:pPr>
            <a:r>
              <a:rPr lang="zh-CN" altLang="en-US" dirty="0"/>
              <a:t>变量含义：多日日均换手率情况；</a:t>
            </a:r>
            <a:endParaRPr lang="zh-CN" altLang="en-US" dirty="0"/>
          </a:p>
          <a:p>
            <a:pPr marL="285750" indent="-285750">
              <a:buFont typeface="Arial" panose="020B0604020202020204" pitchFamily="34" charset="0"/>
              <a:buChar char="•"/>
            </a:pPr>
            <a:r>
              <a:rPr lang="zh-CN" altLang="en-US" dirty="0"/>
              <a:t>计算方法：成交量 </a:t>
            </a:r>
            <a:r>
              <a:rPr lang="en-US" altLang="zh-CN" dirty="0"/>
              <a:t>/ </a:t>
            </a:r>
            <a:r>
              <a:rPr lang="zh-CN" altLang="en-US" dirty="0"/>
              <a:t>流通股本 *</a:t>
            </a:r>
            <a:r>
              <a:rPr lang="en-US" altLang="zh-CN" dirty="0"/>
              <a:t>100% </a:t>
            </a:r>
            <a:r>
              <a:rPr lang="zh-CN" altLang="en-US" dirty="0"/>
              <a:t>；</a:t>
            </a:r>
            <a:endParaRPr lang="en-CA" altLang="zh-CN" dirty="0"/>
          </a:p>
          <a:p>
            <a:pPr marL="285750" indent="-285750">
              <a:buFont typeface="Arial" panose="020B0604020202020204" pitchFamily="34" charset="0"/>
              <a:buChar char="•"/>
            </a:pPr>
            <a:r>
              <a:rPr lang="zh-CN" altLang="en-US" dirty="0"/>
              <a:t>排序方法：按照换手率从大到小排序；</a:t>
            </a:r>
            <a:endParaRPr lang="zh-CN" altLang="en-US" dirty="0"/>
          </a:p>
        </p:txBody>
      </p:sp>
      <p:sp>
        <p:nvSpPr>
          <p:cNvPr id="23" name="文本框 22"/>
          <p:cNvSpPr txBox="1"/>
          <p:nvPr/>
        </p:nvSpPr>
        <p:spPr>
          <a:xfrm>
            <a:off x="375919" y="1230167"/>
            <a:ext cx="1852375" cy="369332"/>
          </a:xfrm>
          <a:prstGeom prst="rect">
            <a:avLst/>
          </a:prstGeom>
          <a:solidFill>
            <a:srgbClr val="9C0308"/>
          </a:solidFill>
        </p:spPr>
        <p:txBody>
          <a:bodyPr wrap="square" rtlCol="0">
            <a:spAutoFit/>
          </a:bodyPr>
          <a:lstStyle/>
          <a:p>
            <a:pPr algn="ctr"/>
            <a:r>
              <a:rPr lang="zh-CN" altLang="en-US" dirty="0">
                <a:solidFill>
                  <a:schemeClr val="bg1"/>
                </a:solidFill>
              </a:rPr>
              <a:t>换手率</a:t>
            </a:r>
            <a:endParaRPr lang="zh-CN" altLang="en-US" dirty="0">
              <a:solidFill>
                <a:schemeClr val="bg1"/>
              </a:solidFill>
            </a:endParaRPr>
          </a:p>
        </p:txBody>
      </p:sp>
      <p:sp>
        <p:nvSpPr>
          <p:cNvPr id="3" name="标题 2"/>
          <p:cNvSpPr>
            <a:spLocks noGrp="1"/>
          </p:cNvSpPr>
          <p:nvPr>
            <p:ph type="title"/>
          </p:nvPr>
        </p:nvSpPr>
        <p:spPr/>
        <p:txBody>
          <a:bodyPr/>
          <a:lstStyle/>
          <a:p>
            <a:r>
              <a:rPr lang="zh-CN" altLang="en-US" dirty="0"/>
              <a:t>市场因子</a:t>
            </a:r>
            <a:r>
              <a:rPr lang="en-US" altLang="zh-CN" dirty="0"/>
              <a:t>——</a:t>
            </a:r>
            <a:r>
              <a:rPr lang="zh-CN" altLang="en-US" dirty="0"/>
              <a:t>流动性因子</a:t>
            </a:r>
            <a:endParaRPr lang="zh-CN" altLang="en-US" dirty="0"/>
          </a:p>
        </p:txBody>
      </p:sp>
      <p:sp>
        <p:nvSpPr>
          <p:cNvPr id="13" name="灯片编号占位符 3"/>
          <p:cNvSpPr>
            <a:spLocks noGrp="1"/>
          </p:cNvSpPr>
          <p:nvPr>
            <p:ph type="sldNum" sz="quarter" idx="12"/>
          </p:nvPr>
        </p:nvSpPr>
        <p:spPr/>
        <p:txBody>
          <a:bodyPr/>
          <a:lstStyle/>
          <a:p>
            <a:fld id="{1827CD8D-0C45-4313-8514-3276C2338651}" type="slidenum">
              <a:rPr lang="zh-CN" altLang="en-US" smtClean="0"/>
            </a:fld>
            <a:endParaRPr lang="zh-CN" altLang="en-US" dirty="0"/>
          </a:p>
        </p:txBody>
      </p:sp>
      <p:sp>
        <p:nvSpPr>
          <p:cNvPr id="7" name="文本框 21"/>
          <p:cNvSpPr txBox="1"/>
          <p:nvPr/>
        </p:nvSpPr>
        <p:spPr>
          <a:xfrm>
            <a:off x="6219001" y="1598961"/>
            <a:ext cx="5222398" cy="923330"/>
          </a:xfrm>
          <a:prstGeom prst="rect">
            <a:avLst/>
          </a:prstGeom>
          <a:noFill/>
          <a:ln w="19050">
            <a:solidFill>
              <a:srgbClr val="972022"/>
            </a:solidFill>
            <a:prstDash val="sysDash"/>
          </a:ln>
        </p:spPr>
        <p:txBody>
          <a:bodyPr wrap="square" rtlCol="0">
            <a:spAutoFit/>
          </a:bodyPr>
          <a:lstStyle/>
          <a:p>
            <a:pPr marL="285750" indent="-285750">
              <a:buFont typeface="Arial" panose="020B0604020202020204" pitchFamily="34" charset="0"/>
              <a:buChar char="•"/>
            </a:pPr>
            <a:r>
              <a:rPr lang="zh-CN" altLang="en-US" dirty="0"/>
              <a:t>变量含义：日均换手率变动情况；</a:t>
            </a:r>
            <a:endParaRPr lang="en-CA" altLang="zh-CN" dirty="0"/>
          </a:p>
          <a:p>
            <a:pPr marL="285750" indent="-285750">
              <a:buFont typeface="Arial" panose="020B0604020202020204" pitchFamily="34" charset="0"/>
              <a:buChar char="•"/>
            </a:pPr>
            <a:r>
              <a:rPr lang="zh-CN" altLang="en-US" dirty="0"/>
              <a:t>计算方法：最近 </a:t>
            </a:r>
            <a:r>
              <a:rPr lang="en-US" altLang="zh-CN" dirty="0"/>
              <a:t>20 </a:t>
            </a:r>
            <a:r>
              <a:rPr lang="zh-CN" altLang="en-US" dirty="0"/>
              <a:t>日换手率 </a:t>
            </a:r>
            <a:r>
              <a:rPr lang="en-US" altLang="zh-CN" dirty="0"/>
              <a:t>/ </a:t>
            </a:r>
            <a:r>
              <a:rPr lang="zh-CN" altLang="en-US" dirty="0"/>
              <a:t>最近 </a:t>
            </a:r>
            <a:r>
              <a:rPr lang="en-US" altLang="zh-CN" dirty="0"/>
              <a:t>60 </a:t>
            </a:r>
            <a:r>
              <a:rPr lang="zh-CN" altLang="en-US" dirty="0"/>
              <a:t>日换手率</a:t>
            </a:r>
            <a:endParaRPr lang="en-CA" altLang="zh-CN" dirty="0"/>
          </a:p>
          <a:p>
            <a:pPr marL="285750" indent="-285750">
              <a:buFont typeface="Arial" panose="020B0604020202020204" pitchFamily="34" charset="0"/>
              <a:buChar char="•"/>
            </a:pPr>
            <a:r>
              <a:rPr lang="zh-CN" altLang="en-US" dirty="0"/>
              <a:t>排序方法：按照比例从大到小排序；</a:t>
            </a:r>
            <a:endParaRPr lang="zh-CN" altLang="en-US" dirty="0"/>
          </a:p>
        </p:txBody>
      </p:sp>
      <p:sp>
        <p:nvSpPr>
          <p:cNvPr id="8" name="文本框 22"/>
          <p:cNvSpPr txBox="1"/>
          <p:nvPr/>
        </p:nvSpPr>
        <p:spPr>
          <a:xfrm>
            <a:off x="6219000" y="1230167"/>
            <a:ext cx="1852375" cy="369332"/>
          </a:xfrm>
          <a:prstGeom prst="rect">
            <a:avLst/>
          </a:prstGeom>
          <a:solidFill>
            <a:srgbClr val="9C0308"/>
          </a:solidFill>
        </p:spPr>
        <p:txBody>
          <a:bodyPr wrap="square" rtlCol="0">
            <a:spAutoFit/>
          </a:bodyPr>
          <a:lstStyle/>
          <a:p>
            <a:pPr algn="ctr"/>
            <a:r>
              <a:rPr lang="zh-CN" altLang="en-US" b="1" dirty="0">
                <a:solidFill>
                  <a:schemeClr val="bg1"/>
                </a:solidFill>
              </a:rPr>
              <a:t>换手率变动</a:t>
            </a:r>
            <a:endParaRPr lang="zh-CN" altLang="en-US" b="1" dirty="0">
              <a:solidFill>
                <a:schemeClr val="bg1"/>
              </a:solidFill>
            </a:endParaRPr>
          </a:p>
        </p:txBody>
      </p:sp>
      <p:pic>
        <p:nvPicPr>
          <p:cNvPr id="5" name="Picture 4"/>
          <p:cNvPicPr>
            <a:picLocks noChangeAspect="1"/>
          </p:cNvPicPr>
          <p:nvPr/>
        </p:nvPicPr>
        <p:blipFill>
          <a:blip r:embed="rId1"/>
          <a:stretch>
            <a:fillRect/>
          </a:stretch>
        </p:blipFill>
        <p:spPr>
          <a:xfrm>
            <a:off x="375919" y="2851775"/>
            <a:ext cx="5299558" cy="3501494"/>
          </a:xfrm>
          <a:prstGeom prst="rect">
            <a:avLst/>
          </a:prstGeom>
        </p:spPr>
      </p:pic>
      <p:pic>
        <p:nvPicPr>
          <p:cNvPr id="6" name="Picture 5"/>
          <p:cNvPicPr>
            <a:picLocks noChangeAspect="1"/>
          </p:cNvPicPr>
          <p:nvPr/>
        </p:nvPicPr>
        <p:blipFill>
          <a:blip r:embed="rId2"/>
          <a:stretch>
            <a:fillRect/>
          </a:stretch>
        </p:blipFill>
        <p:spPr>
          <a:xfrm>
            <a:off x="6096000" y="2733509"/>
            <a:ext cx="5458691" cy="3660534"/>
          </a:xfrm>
          <a:prstGeom prst="rect">
            <a:avLst/>
          </a:prstGeom>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375920" y="1598961"/>
            <a:ext cx="5222398" cy="923330"/>
          </a:xfrm>
          <a:prstGeom prst="rect">
            <a:avLst/>
          </a:prstGeom>
          <a:noFill/>
          <a:ln w="19050">
            <a:solidFill>
              <a:srgbClr val="972022"/>
            </a:solidFill>
            <a:prstDash val="sysDash"/>
          </a:ln>
        </p:spPr>
        <p:txBody>
          <a:bodyPr wrap="square" rtlCol="0">
            <a:spAutoFit/>
          </a:bodyPr>
          <a:lstStyle/>
          <a:p>
            <a:pPr marL="285750" indent="-285750">
              <a:buFont typeface="Arial" panose="020B0604020202020204" pitchFamily="34" charset="0"/>
              <a:buChar char="•"/>
            </a:pPr>
            <a:r>
              <a:rPr lang="zh-CN" altLang="en-US" dirty="0"/>
              <a:t>变量含义：股东数情况；</a:t>
            </a:r>
            <a:endParaRPr lang="zh-CN" altLang="en-US" dirty="0"/>
          </a:p>
          <a:p>
            <a:pPr marL="285750" indent="-285750">
              <a:buFont typeface="Arial" panose="020B0604020202020204" pitchFamily="34" charset="0"/>
              <a:buChar char="•"/>
            </a:pPr>
            <a:r>
              <a:rPr lang="zh-CN" altLang="en-US" dirty="0"/>
              <a:t>计算方法：统计股东数目；</a:t>
            </a:r>
            <a:endParaRPr lang="en-CA" altLang="zh-CN" dirty="0"/>
          </a:p>
          <a:p>
            <a:pPr marL="285750" indent="-285750">
              <a:buFont typeface="Arial" panose="020B0604020202020204" pitchFamily="34" charset="0"/>
              <a:buChar char="•"/>
            </a:pPr>
            <a:r>
              <a:rPr lang="zh-CN" altLang="en-US" dirty="0"/>
              <a:t>排序方法：按照股东数从大到小排序；</a:t>
            </a:r>
            <a:endParaRPr lang="zh-CN" altLang="en-US" dirty="0"/>
          </a:p>
        </p:txBody>
      </p:sp>
      <p:sp>
        <p:nvSpPr>
          <p:cNvPr id="23" name="文本框 22"/>
          <p:cNvSpPr txBox="1"/>
          <p:nvPr/>
        </p:nvSpPr>
        <p:spPr>
          <a:xfrm>
            <a:off x="375919" y="1230167"/>
            <a:ext cx="1852375" cy="369332"/>
          </a:xfrm>
          <a:prstGeom prst="rect">
            <a:avLst/>
          </a:prstGeom>
          <a:solidFill>
            <a:srgbClr val="9C0308"/>
          </a:solidFill>
        </p:spPr>
        <p:txBody>
          <a:bodyPr wrap="square" rtlCol="0">
            <a:spAutoFit/>
          </a:bodyPr>
          <a:lstStyle/>
          <a:p>
            <a:pPr algn="ctr"/>
            <a:r>
              <a:rPr lang="zh-CN" altLang="en-US" dirty="0">
                <a:solidFill>
                  <a:schemeClr val="bg1"/>
                </a:solidFill>
              </a:rPr>
              <a:t>股东数</a:t>
            </a:r>
            <a:endParaRPr lang="zh-CN" altLang="en-US" dirty="0">
              <a:solidFill>
                <a:schemeClr val="bg1"/>
              </a:solidFill>
            </a:endParaRPr>
          </a:p>
        </p:txBody>
      </p:sp>
      <p:sp>
        <p:nvSpPr>
          <p:cNvPr id="3" name="标题 2"/>
          <p:cNvSpPr>
            <a:spLocks noGrp="1"/>
          </p:cNvSpPr>
          <p:nvPr>
            <p:ph type="title"/>
          </p:nvPr>
        </p:nvSpPr>
        <p:spPr/>
        <p:txBody>
          <a:bodyPr/>
          <a:lstStyle/>
          <a:p>
            <a:r>
              <a:rPr lang="zh-CN" altLang="en-US" dirty="0"/>
              <a:t>市场因子</a:t>
            </a:r>
            <a:r>
              <a:rPr lang="en-US" altLang="zh-CN" dirty="0"/>
              <a:t>——</a:t>
            </a:r>
            <a:r>
              <a:rPr lang="zh-CN" altLang="en-US" dirty="0"/>
              <a:t>流动性因子</a:t>
            </a:r>
            <a:endParaRPr lang="zh-CN" altLang="en-US" dirty="0"/>
          </a:p>
        </p:txBody>
      </p:sp>
      <p:sp>
        <p:nvSpPr>
          <p:cNvPr id="13" name="灯片编号占位符 3"/>
          <p:cNvSpPr>
            <a:spLocks noGrp="1"/>
          </p:cNvSpPr>
          <p:nvPr>
            <p:ph type="sldNum" sz="quarter" idx="12"/>
          </p:nvPr>
        </p:nvSpPr>
        <p:spPr/>
        <p:txBody>
          <a:bodyPr/>
          <a:lstStyle/>
          <a:p>
            <a:fld id="{1827CD8D-0C45-4313-8514-3276C2338651}" type="slidenum">
              <a:rPr lang="zh-CN" altLang="en-US" smtClean="0"/>
            </a:fld>
            <a:endParaRPr lang="zh-CN" altLang="en-US" dirty="0"/>
          </a:p>
        </p:txBody>
      </p:sp>
      <p:sp>
        <p:nvSpPr>
          <p:cNvPr id="7" name="文本框 21"/>
          <p:cNvSpPr txBox="1"/>
          <p:nvPr/>
        </p:nvSpPr>
        <p:spPr>
          <a:xfrm>
            <a:off x="6219001" y="1598961"/>
            <a:ext cx="5222398" cy="1200329"/>
          </a:xfrm>
          <a:prstGeom prst="rect">
            <a:avLst/>
          </a:prstGeom>
          <a:noFill/>
          <a:ln w="19050">
            <a:solidFill>
              <a:srgbClr val="972022"/>
            </a:solidFill>
            <a:prstDash val="sysDash"/>
          </a:ln>
        </p:spPr>
        <p:txBody>
          <a:bodyPr wrap="square" rtlCol="0">
            <a:spAutoFit/>
          </a:bodyPr>
          <a:lstStyle/>
          <a:p>
            <a:pPr marL="285750" indent="-285750">
              <a:buFont typeface="Arial" panose="020B0604020202020204" pitchFamily="34" charset="0"/>
              <a:buChar char="•"/>
            </a:pPr>
            <a:r>
              <a:rPr lang="zh-CN" altLang="en-US" dirty="0"/>
              <a:t>变量含义：股东数变动情况；</a:t>
            </a:r>
            <a:endParaRPr lang="en-CA" altLang="zh-CN" dirty="0"/>
          </a:p>
          <a:p>
            <a:pPr marL="285750" indent="-285750">
              <a:buFont typeface="Arial" panose="020B0604020202020204" pitchFamily="34" charset="0"/>
              <a:buChar char="•"/>
            </a:pPr>
            <a:r>
              <a:rPr lang="zh-CN" altLang="en-US" dirty="0"/>
              <a:t>计算方法：（本期股东数 </a:t>
            </a:r>
            <a:r>
              <a:rPr lang="en-US" altLang="zh-CN" dirty="0"/>
              <a:t>– </a:t>
            </a:r>
            <a:r>
              <a:rPr lang="zh-CN" altLang="en-US" dirty="0"/>
              <a:t>上期股东数） </a:t>
            </a:r>
            <a:r>
              <a:rPr lang="en-US" altLang="zh-CN" dirty="0"/>
              <a:t>/ </a:t>
            </a:r>
            <a:r>
              <a:rPr lang="zh-CN" altLang="en-US" dirty="0"/>
              <a:t>上期股东数 * </a:t>
            </a:r>
            <a:r>
              <a:rPr lang="en-US" altLang="zh-CN" dirty="0"/>
              <a:t>100%</a:t>
            </a:r>
            <a:r>
              <a:rPr lang="zh-CN" altLang="en-US" dirty="0"/>
              <a:t>；</a:t>
            </a:r>
            <a:endParaRPr lang="en-CA" altLang="zh-CN" dirty="0"/>
          </a:p>
          <a:p>
            <a:pPr marL="285750" indent="-285750">
              <a:buFont typeface="Arial" panose="020B0604020202020204" pitchFamily="34" charset="0"/>
              <a:buChar char="•"/>
            </a:pPr>
            <a:r>
              <a:rPr lang="zh-CN" altLang="en-US" dirty="0"/>
              <a:t>排序方法：按照股东变动从大到小排序；</a:t>
            </a:r>
            <a:endParaRPr lang="zh-CN" altLang="en-US" dirty="0"/>
          </a:p>
        </p:txBody>
      </p:sp>
      <p:sp>
        <p:nvSpPr>
          <p:cNvPr id="8" name="文本框 22"/>
          <p:cNvSpPr txBox="1"/>
          <p:nvPr/>
        </p:nvSpPr>
        <p:spPr>
          <a:xfrm>
            <a:off x="6219000" y="1230167"/>
            <a:ext cx="1852375" cy="369332"/>
          </a:xfrm>
          <a:prstGeom prst="rect">
            <a:avLst/>
          </a:prstGeom>
          <a:solidFill>
            <a:srgbClr val="9C0308"/>
          </a:solidFill>
        </p:spPr>
        <p:txBody>
          <a:bodyPr wrap="square" rtlCol="0">
            <a:spAutoFit/>
          </a:bodyPr>
          <a:lstStyle/>
          <a:p>
            <a:pPr algn="ctr"/>
            <a:r>
              <a:rPr lang="zh-CN" altLang="en-US" b="1" dirty="0">
                <a:solidFill>
                  <a:schemeClr val="bg1"/>
                </a:solidFill>
              </a:rPr>
              <a:t>股东数变动</a:t>
            </a:r>
            <a:endParaRPr lang="zh-CN" altLang="en-US" b="1" dirty="0">
              <a:solidFill>
                <a:schemeClr val="bg1"/>
              </a:solidFill>
            </a:endParaRPr>
          </a:p>
        </p:txBody>
      </p:sp>
      <p:pic>
        <p:nvPicPr>
          <p:cNvPr id="2" name="Picture 1"/>
          <p:cNvPicPr>
            <a:picLocks noChangeAspect="1"/>
          </p:cNvPicPr>
          <p:nvPr/>
        </p:nvPicPr>
        <p:blipFill>
          <a:blip r:embed="rId1"/>
          <a:stretch>
            <a:fillRect/>
          </a:stretch>
        </p:blipFill>
        <p:spPr>
          <a:xfrm>
            <a:off x="375919" y="2818210"/>
            <a:ext cx="5270657" cy="3381570"/>
          </a:xfrm>
          <a:prstGeom prst="rect">
            <a:avLst/>
          </a:prstGeom>
        </p:spPr>
      </p:pic>
      <p:pic>
        <p:nvPicPr>
          <p:cNvPr id="4" name="Picture 3"/>
          <p:cNvPicPr>
            <a:picLocks noChangeAspect="1"/>
          </p:cNvPicPr>
          <p:nvPr/>
        </p:nvPicPr>
        <p:blipFill>
          <a:blip r:embed="rId2"/>
          <a:stretch>
            <a:fillRect/>
          </a:stretch>
        </p:blipFill>
        <p:spPr>
          <a:xfrm>
            <a:off x="6191290" y="2865402"/>
            <a:ext cx="5521695" cy="3670429"/>
          </a:xfrm>
          <a:prstGeom prst="rect">
            <a:avLst/>
          </a:prstGeom>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375920" y="1598961"/>
            <a:ext cx="3398412" cy="1754326"/>
          </a:xfrm>
          <a:prstGeom prst="rect">
            <a:avLst/>
          </a:prstGeom>
          <a:noFill/>
          <a:ln w="19050">
            <a:solidFill>
              <a:srgbClr val="972022"/>
            </a:solidFill>
            <a:prstDash val="sysDash"/>
          </a:ln>
        </p:spPr>
        <p:txBody>
          <a:bodyPr wrap="square" rtlCol="0">
            <a:spAutoFit/>
          </a:bodyPr>
          <a:lstStyle/>
          <a:p>
            <a:pPr marL="285750" indent="-285750">
              <a:buFont typeface="Arial" panose="020B0604020202020204" pitchFamily="34" charset="0"/>
              <a:buChar char="•"/>
            </a:pPr>
            <a:r>
              <a:rPr lang="zh-CN" altLang="en-US" dirty="0"/>
              <a:t>变量含义：市盈率</a:t>
            </a:r>
            <a:r>
              <a:rPr lang="en-US" altLang="zh-CN" dirty="0"/>
              <a:t>---</a:t>
            </a:r>
            <a:r>
              <a:rPr lang="zh-CN" altLang="en-US" dirty="0"/>
              <a:t>股价除以年度每股盈余；</a:t>
            </a:r>
            <a:endParaRPr lang="zh-CN" altLang="en-US" dirty="0"/>
          </a:p>
          <a:p>
            <a:pPr marL="285750" indent="-285750">
              <a:buFont typeface="Arial" panose="020B0604020202020204" pitchFamily="34" charset="0"/>
              <a:buChar char="•"/>
            </a:pPr>
            <a:r>
              <a:rPr lang="zh-CN" altLang="en-US" dirty="0"/>
              <a:t>计算方法：最新总市值 </a:t>
            </a:r>
            <a:r>
              <a:rPr lang="en-US" altLang="zh-CN" dirty="0"/>
              <a:t>/ </a:t>
            </a:r>
            <a:r>
              <a:rPr lang="en-CA" altLang="zh-CN" dirty="0"/>
              <a:t>TTM </a:t>
            </a:r>
            <a:r>
              <a:rPr lang="zh-CN" altLang="en-US" dirty="0"/>
              <a:t>净利润</a:t>
            </a:r>
            <a:r>
              <a:rPr lang="en-US" altLang="zh-CN" dirty="0"/>
              <a:t>(</a:t>
            </a:r>
            <a:r>
              <a:rPr lang="zh-CN" altLang="en-US" dirty="0"/>
              <a:t>按公布日</a:t>
            </a:r>
            <a:r>
              <a:rPr lang="en-US" altLang="zh-CN" dirty="0"/>
              <a:t>)</a:t>
            </a:r>
            <a:r>
              <a:rPr lang="zh-CN" altLang="en-US" dirty="0"/>
              <a:t>；</a:t>
            </a:r>
            <a:endParaRPr lang="en-CA" altLang="zh-CN" dirty="0"/>
          </a:p>
          <a:p>
            <a:pPr marL="285750" indent="-285750">
              <a:buFont typeface="Arial" panose="020B0604020202020204" pitchFamily="34" charset="0"/>
              <a:buChar char="•"/>
            </a:pPr>
            <a:r>
              <a:rPr lang="zh-CN" altLang="en-US" dirty="0"/>
              <a:t>排序方法：按照 </a:t>
            </a:r>
            <a:r>
              <a:rPr lang="en-CA" altLang="zh-CN" dirty="0"/>
              <a:t>PE </a:t>
            </a:r>
            <a:r>
              <a:rPr lang="zh-CN" altLang="en-US" dirty="0"/>
              <a:t>从小到大排序，</a:t>
            </a:r>
            <a:r>
              <a:rPr lang="en-CA" altLang="zh-CN" dirty="0"/>
              <a:t>PE&lt;0 </a:t>
            </a:r>
            <a:r>
              <a:rPr lang="zh-CN" altLang="en-US" dirty="0"/>
              <a:t>的单独一组；</a:t>
            </a:r>
            <a:endParaRPr lang="zh-CN" altLang="en-US" dirty="0"/>
          </a:p>
        </p:txBody>
      </p:sp>
      <p:sp>
        <p:nvSpPr>
          <p:cNvPr id="23" name="文本框 22"/>
          <p:cNvSpPr txBox="1"/>
          <p:nvPr/>
        </p:nvSpPr>
        <p:spPr>
          <a:xfrm>
            <a:off x="375919" y="1230167"/>
            <a:ext cx="1852375" cy="369332"/>
          </a:xfrm>
          <a:prstGeom prst="rect">
            <a:avLst/>
          </a:prstGeom>
          <a:solidFill>
            <a:srgbClr val="9C0308"/>
          </a:solidFill>
        </p:spPr>
        <p:txBody>
          <a:bodyPr wrap="square" rtlCol="0">
            <a:spAutoFit/>
          </a:bodyPr>
          <a:lstStyle/>
          <a:p>
            <a:pPr algn="ctr"/>
            <a:r>
              <a:rPr lang="en-CA" altLang="zh-CN" dirty="0">
                <a:solidFill>
                  <a:schemeClr val="bg1"/>
                </a:solidFill>
              </a:rPr>
              <a:t>PE</a:t>
            </a:r>
            <a:endParaRPr lang="zh-CN" altLang="en-US" dirty="0">
              <a:solidFill>
                <a:schemeClr val="bg1"/>
              </a:solidFill>
            </a:endParaRPr>
          </a:p>
        </p:txBody>
      </p:sp>
      <p:sp>
        <p:nvSpPr>
          <p:cNvPr id="3" name="标题 2"/>
          <p:cNvSpPr>
            <a:spLocks noGrp="1"/>
          </p:cNvSpPr>
          <p:nvPr>
            <p:ph type="title"/>
          </p:nvPr>
        </p:nvSpPr>
        <p:spPr/>
        <p:txBody>
          <a:bodyPr/>
          <a:lstStyle/>
          <a:p>
            <a:r>
              <a:rPr lang="zh-CN" altLang="en-US" dirty="0"/>
              <a:t>估值因子</a:t>
            </a:r>
            <a:r>
              <a:rPr lang="en-US" altLang="zh-CN" dirty="0"/>
              <a:t>——</a:t>
            </a:r>
            <a:r>
              <a:rPr lang="en-CA" altLang="zh-CN" dirty="0"/>
              <a:t>PE,</a:t>
            </a:r>
            <a:r>
              <a:rPr lang="en-US" altLang="zh-CN" dirty="0"/>
              <a:t> </a:t>
            </a:r>
            <a:r>
              <a:rPr lang="en-CA" altLang="zh-CN" dirty="0"/>
              <a:t>PB,</a:t>
            </a:r>
            <a:r>
              <a:rPr lang="en-US" altLang="zh-CN" dirty="0"/>
              <a:t> </a:t>
            </a:r>
            <a:r>
              <a:rPr lang="en-CA" altLang="zh-CN" dirty="0"/>
              <a:t>PCF</a:t>
            </a:r>
            <a:endParaRPr lang="zh-CN" altLang="en-US" dirty="0"/>
          </a:p>
        </p:txBody>
      </p:sp>
      <p:sp>
        <p:nvSpPr>
          <p:cNvPr id="13" name="灯片编号占位符 3"/>
          <p:cNvSpPr>
            <a:spLocks noGrp="1"/>
          </p:cNvSpPr>
          <p:nvPr>
            <p:ph type="sldNum" sz="quarter" idx="12"/>
          </p:nvPr>
        </p:nvSpPr>
        <p:spPr/>
        <p:txBody>
          <a:bodyPr/>
          <a:lstStyle/>
          <a:p>
            <a:fld id="{1827CD8D-0C45-4313-8514-3276C2338651}" type="slidenum">
              <a:rPr lang="zh-CN" altLang="en-US" smtClean="0"/>
            </a:fld>
            <a:endParaRPr lang="zh-CN" altLang="en-US" dirty="0"/>
          </a:p>
        </p:txBody>
      </p:sp>
      <p:pic>
        <p:nvPicPr>
          <p:cNvPr id="5" name="Picture 4"/>
          <p:cNvPicPr>
            <a:picLocks noChangeAspect="1"/>
          </p:cNvPicPr>
          <p:nvPr/>
        </p:nvPicPr>
        <p:blipFill>
          <a:blip r:embed="rId1"/>
          <a:stretch>
            <a:fillRect/>
          </a:stretch>
        </p:blipFill>
        <p:spPr>
          <a:xfrm>
            <a:off x="231901" y="3429000"/>
            <a:ext cx="3686448" cy="2471837"/>
          </a:xfrm>
          <a:prstGeom prst="rect">
            <a:avLst/>
          </a:prstGeom>
        </p:spPr>
      </p:pic>
      <p:sp>
        <p:nvSpPr>
          <p:cNvPr id="18" name="文本框 21"/>
          <p:cNvSpPr txBox="1"/>
          <p:nvPr/>
        </p:nvSpPr>
        <p:spPr>
          <a:xfrm>
            <a:off x="4322108" y="1598961"/>
            <a:ext cx="3398412" cy="1754326"/>
          </a:xfrm>
          <a:prstGeom prst="rect">
            <a:avLst/>
          </a:prstGeom>
          <a:noFill/>
          <a:ln w="19050">
            <a:solidFill>
              <a:srgbClr val="972022"/>
            </a:solidFill>
            <a:prstDash val="sysDash"/>
          </a:ln>
        </p:spPr>
        <p:txBody>
          <a:bodyPr wrap="square" rtlCol="0">
            <a:spAutoFit/>
          </a:bodyPr>
          <a:lstStyle/>
          <a:p>
            <a:pPr marL="285750" indent="-285750">
              <a:buFont typeface="Arial" panose="020B0604020202020204" pitchFamily="34" charset="0"/>
              <a:buChar char="•"/>
            </a:pPr>
            <a:r>
              <a:rPr lang="zh-CN" altLang="en-US" dirty="0"/>
              <a:t>变量含义：市净率</a:t>
            </a:r>
            <a:r>
              <a:rPr lang="en-US" altLang="zh-CN" dirty="0"/>
              <a:t>---</a:t>
            </a:r>
            <a:r>
              <a:rPr lang="zh-CN" altLang="en-US" dirty="0"/>
              <a:t>股价除以每股净资产；</a:t>
            </a:r>
            <a:endParaRPr lang="zh-CN" altLang="en-US" dirty="0"/>
          </a:p>
          <a:p>
            <a:pPr marL="285750" indent="-285750">
              <a:buFont typeface="Arial" panose="020B0604020202020204" pitchFamily="34" charset="0"/>
              <a:buChar char="•"/>
            </a:pPr>
            <a:r>
              <a:rPr lang="zh-CN" altLang="en-US" dirty="0"/>
              <a:t>计算方法：最新总市值 </a:t>
            </a:r>
            <a:r>
              <a:rPr lang="en-US" altLang="zh-CN" dirty="0"/>
              <a:t>/ </a:t>
            </a:r>
            <a:r>
              <a:rPr lang="zh-CN" altLang="en-US" dirty="0"/>
              <a:t>最新报表净资产</a:t>
            </a:r>
            <a:r>
              <a:rPr lang="en-US" altLang="zh-CN" dirty="0"/>
              <a:t>(</a:t>
            </a:r>
            <a:r>
              <a:rPr lang="zh-CN" altLang="en-US" dirty="0"/>
              <a:t>按公布日</a:t>
            </a:r>
            <a:r>
              <a:rPr lang="en-US" altLang="zh-CN" dirty="0"/>
              <a:t>)</a:t>
            </a:r>
            <a:r>
              <a:rPr lang="zh-CN" altLang="en-US" dirty="0"/>
              <a:t>；</a:t>
            </a:r>
            <a:endParaRPr lang="en-CA" altLang="zh-CN" dirty="0"/>
          </a:p>
          <a:p>
            <a:pPr marL="285750" indent="-285750">
              <a:buFont typeface="Arial" panose="020B0604020202020204" pitchFamily="34" charset="0"/>
              <a:buChar char="•"/>
            </a:pPr>
            <a:r>
              <a:rPr lang="zh-CN" altLang="en-US" dirty="0"/>
              <a:t>排序方法：按照 </a:t>
            </a:r>
            <a:r>
              <a:rPr lang="en-CA" altLang="zh-CN" dirty="0"/>
              <a:t>PB </a:t>
            </a:r>
            <a:r>
              <a:rPr lang="zh-CN" altLang="en-US" dirty="0"/>
              <a:t>从小到大排序，</a:t>
            </a:r>
            <a:r>
              <a:rPr lang="en-CA" altLang="zh-CN" dirty="0"/>
              <a:t>PB&lt;0 </a:t>
            </a:r>
            <a:r>
              <a:rPr lang="zh-CN" altLang="en-US" dirty="0"/>
              <a:t>的单独一组；</a:t>
            </a:r>
            <a:endParaRPr lang="zh-CN" altLang="en-US" dirty="0"/>
          </a:p>
        </p:txBody>
      </p:sp>
      <p:sp>
        <p:nvSpPr>
          <p:cNvPr id="19" name="文本框 22"/>
          <p:cNvSpPr txBox="1"/>
          <p:nvPr/>
        </p:nvSpPr>
        <p:spPr>
          <a:xfrm>
            <a:off x="4322107" y="1230167"/>
            <a:ext cx="1852375" cy="369332"/>
          </a:xfrm>
          <a:prstGeom prst="rect">
            <a:avLst/>
          </a:prstGeom>
          <a:solidFill>
            <a:srgbClr val="9C0308"/>
          </a:solidFill>
        </p:spPr>
        <p:txBody>
          <a:bodyPr wrap="square" rtlCol="0">
            <a:spAutoFit/>
          </a:bodyPr>
          <a:lstStyle/>
          <a:p>
            <a:pPr algn="ctr"/>
            <a:r>
              <a:rPr lang="en-CA" altLang="zh-CN" dirty="0">
                <a:solidFill>
                  <a:schemeClr val="bg1"/>
                </a:solidFill>
              </a:rPr>
              <a:t>PB</a:t>
            </a:r>
            <a:endParaRPr lang="zh-CN" altLang="en-US" dirty="0">
              <a:solidFill>
                <a:schemeClr val="bg1"/>
              </a:solidFill>
            </a:endParaRPr>
          </a:p>
        </p:txBody>
      </p:sp>
      <p:sp>
        <p:nvSpPr>
          <p:cNvPr id="21" name="文本框 21"/>
          <p:cNvSpPr txBox="1"/>
          <p:nvPr/>
        </p:nvSpPr>
        <p:spPr>
          <a:xfrm>
            <a:off x="8268296" y="1598961"/>
            <a:ext cx="3398412" cy="2031325"/>
          </a:xfrm>
          <a:prstGeom prst="rect">
            <a:avLst/>
          </a:prstGeom>
          <a:noFill/>
          <a:ln w="19050">
            <a:solidFill>
              <a:srgbClr val="972022"/>
            </a:solidFill>
            <a:prstDash val="sysDash"/>
          </a:ln>
        </p:spPr>
        <p:txBody>
          <a:bodyPr wrap="square" rtlCol="0">
            <a:spAutoFit/>
          </a:bodyPr>
          <a:lstStyle/>
          <a:p>
            <a:pPr marL="285750" indent="-285750">
              <a:buFont typeface="Arial" panose="020B0604020202020204" pitchFamily="34" charset="0"/>
              <a:buChar char="•"/>
            </a:pPr>
            <a:r>
              <a:rPr lang="zh-CN" altLang="en-US" dirty="0"/>
              <a:t>变量含义：市现率</a:t>
            </a:r>
            <a:r>
              <a:rPr lang="en-US" altLang="zh-CN" dirty="0"/>
              <a:t>---</a:t>
            </a:r>
            <a:r>
              <a:rPr lang="zh-CN" altLang="en-US" dirty="0"/>
              <a:t>股价除以年度每股现金流量净额；</a:t>
            </a:r>
            <a:endParaRPr lang="zh-CN" altLang="en-US" dirty="0"/>
          </a:p>
          <a:p>
            <a:pPr marL="285750" indent="-285750">
              <a:buFont typeface="Arial" panose="020B0604020202020204" pitchFamily="34" charset="0"/>
              <a:buChar char="•"/>
            </a:pPr>
            <a:r>
              <a:rPr lang="zh-CN" altLang="en-US" dirty="0"/>
              <a:t>计算方法：最新总市值 </a:t>
            </a:r>
            <a:r>
              <a:rPr lang="en-US" altLang="zh-CN" dirty="0"/>
              <a:t>/ </a:t>
            </a:r>
            <a:r>
              <a:rPr lang="en-CA" altLang="zh-CN" dirty="0"/>
              <a:t>TTM </a:t>
            </a:r>
            <a:r>
              <a:rPr lang="zh-CN" altLang="en-US" dirty="0"/>
              <a:t>经营活动产生的现金流量净额</a:t>
            </a:r>
            <a:r>
              <a:rPr lang="en-US" altLang="zh-CN" dirty="0"/>
              <a:t>(</a:t>
            </a:r>
            <a:r>
              <a:rPr lang="zh-CN" altLang="en-US" dirty="0"/>
              <a:t>按公布日</a:t>
            </a:r>
            <a:r>
              <a:rPr lang="en-US" altLang="zh-CN" dirty="0"/>
              <a:t>)</a:t>
            </a:r>
            <a:r>
              <a:rPr lang="zh-CN" altLang="en-US" dirty="0"/>
              <a:t>；</a:t>
            </a:r>
            <a:endParaRPr lang="en-CA" altLang="zh-CN" dirty="0"/>
          </a:p>
          <a:p>
            <a:pPr marL="285750" indent="-285750">
              <a:buFont typeface="Arial" panose="020B0604020202020204" pitchFamily="34" charset="0"/>
              <a:buChar char="•"/>
            </a:pPr>
            <a:r>
              <a:rPr lang="zh-CN" altLang="en-US" dirty="0"/>
              <a:t>排序方法：按照 </a:t>
            </a:r>
            <a:r>
              <a:rPr lang="en-CA" altLang="zh-CN" dirty="0"/>
              <a:t>PCF </a:t>
            </a:r>
            <a:r>
              <a:rPr lang="zh-CN" altLang="en-US" dirty="0"/>
              <a:t>从小到大排序，</a:t>
            </a:r>
            <a:r>
              <a:rPr lang="en-CA" altLang="zh-CN" dirty="0"/>
              <a:t>PCF&lt;0 </a:t>
            </a:r>
            <a:r>
              <a:rPr lang="zh-CN" altLang="en-US" dirty="0"/>
              <a:t>的单独一组；</a:t>
            </a:r>
            <a:endParaRPr lang="zh-CN" altLang="en-US" dirty="0"/>
          </a:p>
        </p:txBody>
      </p:sp>
      <p:sp>
        <p:nvSpPr>
          <p:cNvPr id="24" name="文本框 22"/>
          <p:cNvSpPr txBox="1"/>
          <p:nvPr/>
        </p:nvSpPr>
        <p:spPr>
          <a:xfrm>
            <a:off x="8268295" y="1230167"/>
            <a:ext cx="1852375" cy="369332"/>
          </a:xfrm>
          <a:prstGeom prst="rect">
            <a:avLst/>
          </a:prstGeom>
          <a:solidFill>
            <a:srgbClr val="9C0308"/>
          </a:solidFill>
        </p:spPr>
        <p:txBody>
          <a:bodyPr wrap="square" rtlCol="0">
            <a:spAutoFit/>
          </a:bodyPr>
          <a:lstStyle/>
          <a:p>
            <a:pPr algn="ctr"/>
            <a:r>
              <a:rPr lang="en-CA" altLang="zh-CN" dirty="0">
                <a:solidFill>
                  <a:schemeClr val="bg1"/>
                </a:solidFill>
              </a:rPr>
              <a:t>PCF</a:t>
            </a:r>
            <a:endParaRPr lang="zh-CN" altLang="en-US" dirty="0">
              <a:solidFill>
                <a:schemeClr val="bg1"/>
              </a:solidFill>
            </a:endParaRPr>
          </a:p>
        </p:txBody>
      </p:sp>
      <p:pic>
        <p:nvPicPr>
          <p:cNvPr id="6" name="Picture 5"/>
          <p:cNvPicPr>
            <a:picLocks noChangeAspect="1"/>
          </p:cNvPicPr>
          <p:nvPr/>
        </p:nvPicPr>
        <p:blipFill>
          <a:blip r:embed="rId2"/>
          <a:stretch>
            <a:fillRect/>
          </a:stretch>
        </p:blipFill>
        <p:spPr>
          <a:xfrm>
            <a:off x="4204159" y="3460105"/>
            <a:ext cx="3643767" cy="2391661"/>
          </a:xfrm>
          <a:prstGeom prst="rect">
            <a:avLst/>
          </a:prstGeom>
        </p:spPr>
      </p:pic>
      <p:pic>
        <p:nvPicPr>
          <p:cNvPr id="9" name="Picture 8"/>
          <p:cNvPicPr>
            <a:picLocks noChangeAspect="1"/>
          </p:cNvPicPr>
          <p:nvPr/>
        </p:nvPicPr>
        <p:blipFill>
          <a:blip r:embed="rId3"/>
          <a:stretch>
            <a:fillRect/>
          </a:stretch>
        </p:blipFill>
        <p:spPr>
          <a:xfrm>
            <a:off x="8150348" y="3779033"/>
            <a:ext cx="3542431" cy="2391661"/>
          </a:xfrm>
          <a:prstGeom prst="rect">
            <a:avLst/>
          </a:prstGeom>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多因子模型的理论基础</a:t>
            </a:r>
            <a:endParaRPr lang="zh-CN" altLang="en-US" dirty="0"/>
          </a:p>
        </p:txBody>
      </p:sp>
      <p:sp>
        <p:nvSpPr>
          <p:cNvPr id="29" name="灯片编号占位符 3"/>
          <p:cNvSpPr>
            <a:spLocks noGrp="1"/>
          </p:cNvSpPr>
          <p:nvPr>
            <p:ph type="sldNum" sz="quarter" idx="12"/>
          </p:nvPr>
        </p:nvSpPr>
        <p:spPr/>
        <p:txBody>
          <a:bodyPr/>
          <a:lstStyle/>
          <a:p>
            <a:fld id="{1827CD8D-0C45-4313-8514-3276C2338651}" type="slidenum">
              <a:rPr lang="zh-CN" altLang="en-US" smtClean="0"/>
            </a:fld>
            <a:endParaRPr lang="zh-CN" altLang="en-US" dirty="0"/>
          </a:p>
        </p:txBody>
      </p:sp>
      <p:graphicFrame>
        <p:nvGraphicFramePr>
          <p:cNvPr id="6" name="图示 5"/>
          <p:cNvGraphicFramePr/>
          <p:nvPr/>
        </p:nvGraphicFramePr>
        <p:xfrm>
          <a:off x="345688" y="985870"/>
          <a:ext cx="11846312" cy="488626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文本框 1"/>
          <p:cNvSpPr txBox="1"/>
          <p:nvPr/>
        </p:nvSpPr>
        <p:spPr>
          <a:xfrm>
            <a:off x="8545195" y="1574800"/>
            <a:ext cx="2331720" cy="1606550"/>
          </a:xfrm>
          <a:prstGeom prst="rect">
            <a:avLst/>
          </a:prstGeom>
          <a:noFill/>
        </p:spPr>
        <p:txBody>
          <a:bodyPr wrap="square" rtlCol="0">
            <a:spAutoFit/>
          </a:bodyPr>
          <a:p>
            <a:pPr marL="285750" lvl="1" indent="-285750">
              <a:lnSpc>
                <a:spcPct val="100000"/>
              </a:lnSpc>
              <a:spcBef>
                <a:spcPct val="0"/>
              </a:spcBef>
              <a:spcAft>
                <a:spcPct val="15000"/>
              </a:spcAft>
              <a:buFont typeface="Arial" panose="020B0604020202020204" pitchFamily="34" charset="0"/>
              <a:buChar char="•"/>
            </a:pPr>
            <a:r>
              <a:rPr lang="zh-CN" altLang="en-US" sz="1600" dirty="0">
                <a:solidFill>
                  <a:schemeClr val="dk1"/>
                </a:solidFill>
                <a:latin typeface="Times New Roman" panose="02020603050405020304" pitchFamily="18" charset="0"/>
                <a:cs typeface="Times New Roman" panose="02020603050405020304" pitchFamily="18" charset="0"/>
                <a:sym typeface="+mn-ea"/>
              </a:rPr>
              <a:t>认为证券收益率与</a:t>
            </a:r>
            <a:r>
              <a:rPr lang="zh-CN" altLang="en-US" sz="1600" b="1" dirty="0">
                <a:solidFill>
                  <a:schemeClr val="dk1"/>
                </a:solidFill>
                <a:latin typeface="Times New Roman" panose="02020603050405020304" pitchFamily="18" charset="0"/>
                <a:cs typeface="Times New Roman" panose="02020603050405020304" pitchFamily="18" charset="0"/>
                <a:sym typeface="+mn-ea"/>
              </a:rPr>
              <a:t>一组因子</a:t>
            </a:r>
            <a:r>
              <a:rPr lang="zh-CN" altLang="en-US" sz="1600" dirty="0">
                <a:solidFill>
                  <a:schemeClr val="dk1"/>
                </a:solidFill>
                <a:latin typeface="Times New Roman" panose="02020603050405020304" pitchFamily="18" charset="0"/>
                <a:cs typeface="Times New Roman" panose="02020603050405020304" pitchFamily="18" charset="0"/>
                <a:sym typeface="+mn-ea"/>
              </a:rPr>
              <a:t>线性相关，这组因子代表证券收益率的一些基本因素</a:t>
            </a:r>
            <a:endParaRPr lang="zh-CN" altLang="en-US" sz="1600" dirty="0">
              <a:solidFill>
                <a:schemeClr val="dk1"/>
              </a:solidFill>
              <a:latin typeface="Times New Roman" panose="02020603050405020304" pitchFamily="18" charset="0"/>
              <a:cs typeface="Times New Roman" panose="02020603050405020304" pitchFamily="18" charset="0"/>
            </a:endParaRPr>
          </a:p>
          <a:p>
            <a:pPr marL="285750" lvl="1" indent="-285750">
              <a:lnSpc>
                <a:spcPct val="100000"/>
              </a:lnSpc>
              <a:spcBef>
                <a:spcPct val="0"/>
              </a:spcBef>
              <a:spcAft>
                <a:spcPct val="15000"/>
              </a:spcAft>
              <a:buFont typeface="Arial" panose="020B0604020202020204" pitchFamily="34" charset="0"/>
              <a:buChar char="•"/>
            </a:pPr>
            <a:r>
              <a:rPr lang="en-US" altLang="zh-CN" sz="1600" dirty="0" err="1">
                <a:solidFill>
                  <a:schemeClr val="dk1"/>
                </a:solidFill>
                <a:latin typeface="Times New Roman" panose="02020603050405020304" pitchFamily="18" charset="0"/>
                <a:cs typeface="Times New Roman" panose="02020603050405020304" pitchFamily="18" charset="0"/>
                <a:sym typeface="+mn-ea"/>
              </a:rPr>
              <a:t>Fama</a:t>
            </a:r>
            <a:r>
              <a:rPr lang="en-US" altLang="zh-CN" sz="1600" dirty="0">
                <a:solidFill>
                  <a:schemeClr val="dk1"/>
                </a:solidFill>
                <a:latin typeface="Times New Roman" panose="02020603050405020304" pitchFamily="18" charset="0"/>
                <a:cs typeface="Times New Roman" panose="02020603050405020304" pitchFamily="18" charset="0"/>
                <a:sym typeface="+mn-ea"/>
              </a:rPr>
              <a:t>-French</a:t>
            </a:r>
            <a:r>
              <a:rPr lang="zh-CN" altLang="en-US" sz="1600" dirty="0">
                <a:solidFill>
                  <a:schemeClr val="dk1"/>
                </a:solidFill>
                <a:latin typeface="Times New Roman" panose="02020603050405020304" pitchFamily="18" charset="0"/>
                <a:cs typeface="Times New Roman" panose="02020603050405020304" pitchFamily="18" charset="0"/>
                <a:sym typeface="+mn-ea"/>
              </a:rPr>
              <a:t>因子理论的基础</a:t>
            </a:r>
            <a:endParaRPr lang="zh-CN" altLang="en-US" sz="1600" dirty="0">
              <a:solidFill>
                <a:schemeClr val="dk1"/>
              </a:solidFill>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375920" y="1598961"/>
            <a:ext cx="3398412" cy="1754326"/>
          </a:xfrm>
          <a:prstGeom prst="rect">
            <a:avLst/>
          </a:prstGeom>
          <a:noFill/>
          <a:ln w="19050">
            <a:solidFill>
              <a:srgbClr val="972022"/>
            </a:solidFill>
            <a:prstDash val="sysDash"/>
          </a:ln>
        </p:spPr>
        <p:txBody>
          <a:bodyPr wrap="square" rtlCol="0">
            <a:spAutoFit/>
          </a:bodyPr>
          <a:lstStyle/>
          <a:p>
            <a:pPr marL="285750" indent="-285750">
              <a:buFont typeface="Arial" panose="020B0604020202020204" pitchFamily="34" charset="0"/>
              <a:buChar char="•"/>
            </a:pPr>
            <a:r>
              <a:rPr lang="zh-CN" altLang="en-US" dirty="0"/>
              <a:t>变量含义：市销率</a:t>
            </a:r>
            <a:r>
              <a:rPr lang="en-US" altLang="zh-CN" dirty="0"/>
              <a:t>---</a:t>
            </a:r>
            <a:r>
              <a:rPr lang="zh-CN" altLang="en-US" dirty="0"/>
              <a:t>股价除以年度每股主营收入；</a:t>
            </a:r>
            <a:endParaRPr lang="zh-CN" altLang="en-US" dirty="0"/>
          </a:p>
          <a:p>
            <a:pPr marL="285750" indent="-285750">
              <a:buFont typeface="Arial" panose="020B0604020202020204" pitchFamily="34" charset="0"/>
              <a:buChar char="•"/>
            </a:pPr>
            <a:r>
              <a:rPr lang="zh-CN" altLang="en-US" dirty="0"/>
              <a:t>计算方法：最新总市值 </a:t>
            </a:r>
            <a:r>
              <a:rPr lang="en-US" altLang="zh-CN" dirty="0"/>
              <a:t>/ </a:t>
            </a:r>
            <a:r>
              <a:rPr lang="en-CA" altLang="zh-CN" dirty="0"/>
              <a:t>TTM </a:t>
            </a:r>
            <a:r>
              <a:rPr lang="zh-CN" altLang="en-US" dirty="0"/>
              <a:t>主营收入</a:t>
            </a:r>
            <a:r>
              <a:rPr lang="en-US" altLang="zh-CN" dirty="0"/>
              <a:t>(</a:t>
            </a:r>
            <a:r>
              <a:rPr lang="zh-CN" altLang="en-US" dirty="0"/>
              <a:t>按公布日</a:t>
            </a:r>
            <a:r>
              <a:rPr lang="en-US" altLang="zh-CN" dirty="0"/>
              <a:t>)</a:t>
            </a:r>
            <a:r>
              <a:rPr lang="zh-CN" altLang="en-US" dirty="0"/>
              <a:t>；</a:t>
            </a:r>
            <a:endParaRPr lang="en-CA" altLang="zh-CN" dirty="0"/>
          </a:p>
          <a:p>
            <a:pPr marL="285750" indent="-285750">
              <a:buFont typeface="Arial" panose="020B0604020202020204" pitchFamily="34" charset="0"/>
              <a:buChar char="•"/>
            </a:pPr>
            <a:r>
              <a:rPr lang="zh-CN" altLang="en-US" dirty="0"/>
              <a:t>排序方法：按照 </a:t>
            </a:r>
            <a:r>
              <a:rPr lang="en-CA" altLang="zh-CN" dirty="0"/>
              <a:t>PS </a:t>
            </a:r>
            <a:r>
              <a:rPr lang="zh-CN" altLang="en-US" dirty="0"/>
              <a:t>从小到大排序；</a:t>
            </a:r>
            <a:endParaRPr lang="zh-CN" altLang="en-US" dirty="0"/>
          </a:p>
        </p:txBody>
      </p:sp>
      <p:sp>
        <p:nvSpPr>
          <p:cNvPr id="23" name="文本框 22"/>
          <p:cNvSpPr txBox="1"/>
          <p:nvPr/>
        </p:nvSpPr>
        <p:spPr>
          <a:xfrm>
            <a:off x="375919" y="1230167"/>
            <a:ext cx="1852375" cy="369332"/>
          </a:xfrm>
          <a:prstGeom prst="rect">
            <a:avLst/>
          </a:prstGeom>
          <a:solidFill>
            <a:srgbClr val="9C0308"/>
          </a:solidFill>
        </p:spPr>
        <p:txBody>
          <a:bodyPr wrap="square" rtlCol="0">
            <a:spAutoFit/>
          </a:bodyPr>
          <a:lstStyle/>
          <a:p>
            <a:pPr algn="ctr"/>
            <a:r>
              <a:rPr lang="en-CA" altLang="zh-CN" dirty="0">
                <a:solidFill>
                  <a:schemeClr val="bg1"/>
                </a:solidFill>
              </a:rPr>
              <a:t>PS</a:t>
            </a:r>
            <a:endParaRPr lang="zh-CN" altLang="en-US" dirty="0">
              <a:solidFill>
                <a:schemeClr val="bg1"/>
              </a:solidFill>
            </a:endParaRPr>
          </a:p>
        </p:txBody>
      </p:sp>
      <p:sp>
        <p:nvSpPr>
          <p:cNvPr id="3" name="标题 2"/>
          <p:cNvSpPr>
            <a:spLocks noGrp="1"/>
          </p:cNvSpPr>
          <p:nvPr>
            <p:ph type="title"/>
          </p:nvPr>
        </p:nvSpPr>
        <p:spPr/>
        <p:txBody>
          <a:bodyPr/>
          <a:lstStyle/>
          <a:p>
            <a:r>
              <a:rPr lang="zh-CN" altLang="en-US" dirty="0"/>
              <a:t>估值因子</a:t>
            </a:r>
            <a:r>
              <a:rPr lang="en-US" altLang="zh-CN" dirty="0"/>
              <a:t>——PS, EV/FCF, EV/EBITDA</a:t>
            </a:r>
            <a:endParaRPr lang="zh-CN" altLang="en-US" dirty="0"/>
          </a:p>
        </p:txBody>
      </p:sp>
      <p:sp>
        <p:nvSpPr>
          <p:cNvPr id="13" name="灯片编号占位符 3"/>
          <p:cNvSpPr>
            <a:spLocks noGrp="1"/>
          </p:cNvSpPr>
          <p:nvPr>
            <p:ph type="sldNum" sz="quarter" idx="12"/>
          </p:nvPr>
        </p:nvSpPr>
        <p:spPr/>
        <p:txBody>
          <a:bodyPr/>
          <a:lstStyle/>
          <a:p>
            <a:fld id="{1827CD8D-0C45-4313-8514-3276C2338651}" type="slidenum">
              <a:rPr lang="zh-CN" altLang="en-US" smtClean="0"/>
            </a:fld>
            <a:endParaRPr lang="zh-CN" altLang="en-US" dirty="0"/>
          </a:p>
        </p:txBody>
      </p:sp>
      <p:sp>
        <p:nvSpPr>
          <p:cNvPr id="18" name="文本框 21"/>
          <p:cNvSpPr txBox="1"/>
          <p:nvPr/>
        </p:nvSpPr>
        <p:spPr>
          <a:xfrm>
            <a:off x="4322108" y="1598961"/>
            <a:ext cx="3398412" cy="3139321"/>
          </a:xfrm>
          <a:prstGeom prst="rect">
            <a:avLst/>
          </a:prstGeom>
          <a:noFill/>
          <a:ln w="19050">
            <a:solidFill>
              <a:srgbClr val="972022"/>
            </a:solidFill>
            <a:prstDash val="sysDash"/>
          </a:ln>
        </p:spPr>
        <p:txBody>
          <a:bodyPr wrap="square" rtlCol="0">
            <a:spAutoFit/>
          </a:bodyPr>
          <a:lstStyle/>
          <a:p>
            <a:pPr marL="285750" indent="-285750">
              <a:buFont typeface="Arial" panose="020B0604020202020204" pitchFamily="34" charset="0"/>
              <a:buChar char="•"/>
            </a:pPr>
            <a:r>
              <a:rPr lang="zh-CN" altLang="en-US" dirty="0"/>
              <a:t>变量含义：企业价值除以自由现金流；</a:t>
            </a:r>
            <a:endParaRPr lang="zh-CN" altLang="en-US" dirty="0"/>
          </a:p>
          <a:p>
            <a:pPr marL="285750" indent="-285750">
              <a:buFont typeface="Arial" panose="020B0604020202020204" pitchFamily="34" charset="0"/>
              <a:buChar char="•"/>
            </a:pPr>
            <a:r>
              <a:rPr lang="zh-CN" altLang="en-US" dirty="0"/>
              <a:t>计算方法：企业价值</a:t>
            </a:r>
            <a:r>
              <a:rPr lang="en-US" altLang="zh-CN" dirty="0"/>
              <a:t>=</a:t>
            </a:r>
            <a:r>
              <a:rPr lang="zh-CN" altLang="en-US" dirty="0"/>
              <a:t>总市值</a:t>
            </a:r>
            <a:r>
              <a:rPr lang="en-US" altLang="zh-CN" dirty="0"/>
              <a:t>+</a:t>
            </a:r>
            <a:r>
              <a:rPr lang="zh-CN" altLang="en-US" dirty="0"/>
              <a:t>净债务</a:t>
            </a:r>
            <a:r>
              <a:rPr lang="en-US" altLang="zh-CN" dirty="0"/>
              <a:t>=</a:t>
            </a:r>
            <a:r>
              <a:rPr lang="zh-CN" altLang="en-US" dirty="0"/>
              <a:t>总市值</a:t>
            </a:r>
            <a:r>
              <a:rPr lang="en-US" altLang="zh-CN" dirty="0"/>
              <a:t>+</a:t>
            </a:r>
            <a:r>
              <a:rPr lang="zh-CN" altLang="en-US" dirty="0"/>
              <a:t>债务价值</a:t>
            </a:r>
            <a:r>
              <a:rPr lang="en-US" altLang="zh-CN" dirty="0"/>
              <a:t>+</a:t>
            </a:r>
            <a:r>
              <a:rPr lang="zh-CN" altLang="en-US" dirty="0"/>
              <a:t>少数股东权益</a:t>
            </a:r>
            <a:r>
              <a:rPr lang="en-US" altLang="zh-CN" dirty="0"/>
              <a:t>+</a:t>
            </a:r>
            <a:r>
              <a:rPr lang="zh-CN" altLang="en-US" dirty="0"/>
              <a:t>非核心评估价值；自由现金流</a:t>
            </a:r>
            <a:r>
              <a:rPr lang="en-US" altLang="zh-CN" dirty="0"/>
              <a:t>=</a:t>
            </a:r>
            <a:r>
              <a:rPr lang="zh-CN" altLang="en-US" dirty="0"/>
              <a:t>息前税后利润</a:t>
            </a:r>
            <a:r>
              <a:rPr lang="en-US" altLang="zh-CN" dirty="0"/>
              <a:t>-</a:t>
            </a:r>
            <a:r>
              <a:rPr lang="zh-CN" altLang="en-US" dirty="0"/>
              <a:t>追加营运资本</a:t>
            </a:r>
            <a:r>
              <a:rPr lang="en-US" altLang="zh-CN" dirty="0"/>
              <a:t>-</a:t>
            </a:r>
            <a:r>
              <a:rPr lang="zh-CN" altLang="en-US" dirty="0"/>
              <a:t>（新增资本性支出</a:t>
            </a:r>
            <a:r>
              <a:rPr lang="en-US" altLang="zh-CN" dirty="0"/>
              <a:t>-</a:t>
            </a:r>
            <a:r>
              <a:rPr lang="zh-CN" altLang="en-US" dirty="0"/>
              <a:t>新增折旧与摊销）；</a:t>
            </a:r>
            <a:endParaRPr lang="en-CA" altLang="zh-CN" dirty="0"/>
          </a:p>
          <a:p>
            <a:pPr marL="285750" indent="-285750">
              <a:buFont typeface="Arial" panose="020B0604020202020204" pitchFamily="34" charset="0"/>
              <a:buChar char="•"/>
            </a:pPr>
            <a:r>
              <a:rPr lang="zh-CN" altLang="en-US" dirty="0"/>
              <a:t>排序方法：按照 </a:t>
            </a:r>
            <a:r>
              <a:rPr lang="en-CA" altLang="zh-CN" dirty="0"/>
              <a:t>EV/FCF </a:t>
            </a:r>
            <a:r>
              <a:rPr lang="zh-CN" altLang="en-US" dirty="0"/>
              <a:t>从小到大排序，</a:t>
            </a:r>
            <a:r>
              <a:rPr lang="en-CA" altLang="zh-CN" dirty="0"/>
              <a:t>EV/FCF&lt;0 </a:t>
            </a:r>
            <a:r>
              <a:rPr lang="zh-CN" altLang="en-US" dirty="0"/>
              <a:t>的单独一组；</a:t>
            </a:r>
            <a:endParaRPr lang="zh-CN" altLang="en-US" dirty="0"/>
          </a:p>
        </p:txBody>
      </p:sp>
      <p:sp>
        <p:nvSpPr>
          <p:cNvPr id="19" name="文本框 22"/>
          <p:cNvSpPr txBox="1"/>
          <p:nvPr/>
        </p:nvSpPr>
        <p:spPr>
          <a:xfrm>
            <a:off x="4322108" y="1230167"/>
            <a:ext cx="1852376" cy="369332"/>
          </a:xfrm>
          <a:prstGeom prst="rect">
            <a:avLst/>
          </a:prstGeom>
          <a:solidFill>
            <a:srgbClr val="9C0308"/>
          </a:solidFill>
        </p:spPr>
        <p:txBody>
          <a:bodyPr wrap="square" rtlCol="0">
            <a:spAutoFit/>
          </a:bodyPr>
          <a:lstStyle/>
          <a:p>
            <a:pPr algn="ctr"/>
            <a:r>
              <a:rPr lang="en-CA" altLang="zh-CN" dirty="0">
                <a:solidFill>
                  <a:schemeClr val="bg1"/>
                </a:solidFill>
              </a:rPr>
              <a:t>EV/FCF</a:t>
            </a:r>
            <a:endParaRPr lang="zh-CN" altLang="en-US" dirty="0">
              <a:solidFill>
                <a:schemeClr val="bg1"/>
              </a:solidFill>
            </a:endParaRPr>
          </a:p>
        </p:txBody>
      </p:sp>
      <p:sp>
        <p:nvSpPr>
          <p:cNvPr id="21" name="文本框 21"/>
          <p:cNvSpPr txBox="1"/>
          <p:nvPr/>
        </p:nvSpPr>
        <p:spPr>
          <a:xfrm>
            <a:off x="8268296" y="1598961"/>
            <a:ext cx="3398412" cy="2031325"/>
          </a:xfrm>
          <a:prstGeom prst="rect">
            <a:avLst/>
          </a:prstGeom>
          <a:noFill/>
          <a:ln w="19050">
            <a:solidFill>
              <a:srgbClr val="972022"/>
            </a:solidFill>
            <a:prstDash val="sysDash"/>
          </a:ln>
        </p:spPr>
        <p:txBody>
          <a:bodyPr wrap="square" rtlCol="0">
            <a:spAutoFit/>
          </a:bodyPr>
          <a:lstStyle/>
          <a:p>
            <a:pPr marL="285750" indent="-285750">
              <a:buFont typeface="Arial" panose="020B0604020202020204" pitchFamily="34" charset="0"/>
              <a:buChar char="•"/>
            </a:pPr>
            <a:r>
              <a:rPr lang="zh-CN" altLang="en-US" dirty="0"/>
              <a:t>变量含义：企业价值除以息税折旧摊销前利润；</a:t>
            </a:r>
            <a:endParaRPr lang="zh-CN" altLang="en-US" dirty="0"/>
          </a:p>
          <a:p>
            <a:pPr marL="285750" indent="-285750">
              <a:buFont typeface="Arial" panose="020B0604020202020204" pitchFamily="34" charset="0"/>
              <a:buChar char="•"/>
            </a:pPr>
            <a:r>
              <a:rPr lang="zh-CN" altLang="en-US" dirty="0"/>
              <a:t>计算方法：</a:t>
            </a:r>
            <a:r>
              <a:rPr lang="en-CA" altLang="zh-CN" dirty="0"/>
              <a:t>EBITDA=</a:t>
            </a:r>
            <a:r>
              <a:rPr lang="zh-CN" altLang="en-US" dirty="0"/>
              <a:t>营业利润</a:t>
            </a:r>
            <a:r>
              <a:rPr lang="en-US" altLang="zh-CN" dirty="0"/>
              <a:t>+</a:t>
            </a:r>
            <a:r>
              <a:rPr lang="zh-CN" altLang="en-US" dirty="0"/>
              <a:t>利息费用</a:t>
            </a:r>
            <a:r>
              <a:rPr lang="en-US" altLang="zh-CN" dirty="0"/>
              <a:t>+</a:t>
            </a:r>
            <a:r>
              <a:rPr lang="zh-CN" altLang="en-US" dirty="0"/>
              <a:t>新增折旧；</a:t>
            </a:r>
            <a:endParaRPr lang="en-CA" altLang="zh-CN" dirty="0"/>
          </a:p>
          <a:p>
            <a:pPr marL="285750" indent="-285750">
              <a:buFont typeface="Arial" panose="020B0604020202020204" pitchFamily="34" charset="0"/>
              <a:buChar char="•"/>
            </a:pPr>
            <a:r>
              <a:rPr lang="zh-CN" altLang="en-US" dirty="0"/>
              <a:t>排序方法：按照 </a:t>
            </a:r>
            <a:r>
              <a:rPr lang="en-CA" altLang="zh-CN" dirty="0"/>
              <a:t>EV/EBITDA </a:t>
            </a:r>
            <a:r>
              <a:rPr lang="zh-CN" altLang="en-US" dirty="0"/>
              <a:t>从小到大排序，</a:t>
            </a:r>
            <a:r>
              <a:rPr lang="en-CA" altLang="zh-CN" dirty="0"/>
              <a:t>EV/EBITDA&lt;0 </a:t>
            </a:r>
            <a:r>
              <a:rPr lang="zh-CN" altLang="en-US" dirty="0"/>
              <a:t>的单独一组；</a:t>
            </a:r>
            <a:endParaRPr lang="zh-CN" altLang="en-US" dirty="0"/>
          </a:p>
        </p:txBody>
      </p:sp>
      <p:sp>
        <p:nvSpPr>
          <p:cNvPr id="24" name="文本框 22"/>
          <p:cNvSpPr txBox="1"/>
          <p:nvPr/>
        </p:nvSpPr>
        <p:spPr>
          <a:xfrm>
            <a:off x="8268295" y="1230167"/>
            <a:ext cx="1852375" cy="369332"/>
          </a:xfrm>
          <a:prstGeom prst="rect">
            <a:avLst/>
          </a:prstGeom>
          <a:solidFill>
            <a:srgbClr val="9C0308"/>
          </a:solidFill>
        </p:spPr>
        <p:txBody>
          <a:bodyPr wrap="square" rtlCol="0">
            <a:spAutoFit/>
          </a:bodyPr>
          <a:lstStyle/>
          <a:p>
            <a:pPr algn="ctr"/>
            <a:r>
              <a:rPr lang="en-CA" altLang="zh-CN" dirty="0">
                <a:solidFill>
                  <a:schemeClr val="bg1"/>
                </a:solidFill>
              </a:rPr>
              <a:t>EV/EBITDA</a:t>
            </a:r>
            <a:endParaRPr lang="zh-CN" altLang="en-US" dirty="0">
              <a:solidFill>
                <a:schemeClr val="bg1"/>
              </a:solidFill>
            </a:endParaRPr>
          </a:p>
        </p:txBody>
      </p:sp>
      <p:pic>
        <p:nvPicPr>
          <p:cNvPr id="7" name="Picture 6"/>
          <p:cNvPicPr>
            <a:picLocks noChangeAspect="1"/>
          </p:cNvPicPr>
          <p:nvPr/>
        </p:nvPicPr>
        <p:blipFill>
          <a:blip r:embed="rId1"/>
          <a:stretch>
            <a:fillRect/>
          </a:stretch>
        </p:blipFill>
        <p:spPr>
          <a:xfrm>
            <a:off x="8268294" y="3760876"/>
            <a:ext cx="3398411" cy="2299123"/>
          </a:xfrm>
          <a:prstGeom prst="rect">
            <a:avLst/>
          </a:prstGeom>
        </p:spPr>
      </p:pic>
      <p:pic>
        <p:nvPicPr>
          <p:cNvPr id="12" name="Picture 11"/>
          <p:cNvPicPr>
            <a:picLocks noChangeAspect="1"/>
          </p:cNvPicPr>
          <p:nvPr/>
        </p:nvPicPr>
        <p:blipFill>
          <a:blip r:embed="rId2"/>
          <a:stretch>
            <a:fillRect/>
          </a:stretch>
        </p:blipFill>
        <p:spPr>
          <a:xfrm>
            <a:off x="4322108" y="4738282"/>
            <a:ext cx="3244850" cy="2159000"/>
          </a:xfrm>
          <a:prstGeom prst="rect">
            <a:avLst/>
          </a:prstGeom>
        </p:spPr>
      </p:pic>
      <p:pic>
        <p:nvPicPr>
          <p:cNvPr id="14" name="Picture 13"/>
          <p:cNvPicPr>
            <a:picLocks noChangeAspect="1"/>
          </p:cNvPicPr>
          <p:nvPr/>
        </p:nvPicPr>
        <p:blipFill>
          <a:blip r:embed="rId3"/>
          <a:stretch>
            <a:fillRect/>
          </a:stretch>
        </p:blipFill>
        <p:spPr>
          <a:xfrm>
            <a:off x="375918" y="3639975"/>
            <a:ext cx="3398411" cy="2247662"/>
          </a:xfrm>
          <a:prstGeom prst="rect">
            <a:avLst/>
          </a:prstGeom>
        </p:spPr>
      </p:pic>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375920" y="1598961"/>
            <a:ext cx="3398412" cy="3139321"/>
          </a:xfrm>
          <a:prstGeom prst="rect">
            <a:avLst/>
          </a:prstGeom>
          <a:noFill/>
          <a:ln w="19050">
            <a:solidFill>
              <a:srgbClr val="972022"/>
            </a:solidFill>
            <a:prstDash val="sysDash"/>
          </a:ln>
        </p:spPr>
        <p:txBody>
          <a:bodyPr wrap="square" rtlCol="0">
            <a:spAutoFit/>
          </a:bodyPr>
          <a:lstStyle/>
          <a:p>
            <a:pPr marL="285750" indent="-285750">
              <a:buFont typeface="Arial" panose="020B0604020202020204" pitchFamily="34" charset="0"/>
              <a:buChar char="•"/>
            </a:pPr>
            <a:r>
              <a:rPr lang="zh-CN" altLang="en-US" dirty="0"/>
              <a:t>变量含义：市盈率除以主营利润增长率；</a:t>
            </a:r>
            <a:endParaRPr lang="zh-CN" altLang="en-US" dirty="0"/>
          </a:p>
          <a:p>
            <a:pPr marL="285750" indent="-285750">
              <a:buFont typeface="Arial" panose="020B0604020202020204" pitchFamily="34" charset="0"/>
              <a:buChar char="•"/>
            </a:pPr>
            <a:r>
              <a:rPr lang="zh-CN" altLang="en-US" dirty="0"/>
              <a:t>计算方法：市盈率</a:t>
            </a:r>
            <a:r>
              <a:rPr lang="en-US" altLang="zh-CN" dirty="0"/>
              <a:t>=</a:t>
            </a:r>
            <a:r>
              <a:rPr lang="zh-CN" altLang="en-US" dirty="0"/>
              <a:t>最新总市值 </a:t>
            </a:r>
            <a:r>
              <a:rPr lang="en-US" altLang="zh-CN" dirty="0"/>
              <a:t>/ </a:t>
            </a:r>
            <a:r>
              <a:rPr lang="en-CA" altLang="zh-CN" dirty="0"/>
              <a:t>TTM </a:t>
            </a:r>
            <a:r>
              <a:rPr lang="zh-CN" altLang="en-US" dirty="0"/>
              <a:t>净利润</a:t>
            </a:r>
            <a:r>
              <a:rPr lang="en-US" altLang="zh-CN" dirty="0"/>
              <a:t>(</a:t>
            </a:r>
            <a:r>
              <a:rPr lang="zh-CN" altLang="en-US" dirty="0"/>
              <a:t>按公布日</a:t>
            </a:r>
            <a:r>
              <a:rPr lang="en-US" altLang="zh-CN" dirty="0"/>
              <a:t>)</a:t>
            </a:r>
            <a:r>
              <a:rPr lang="zh-CN" altLang="en-US" dirty="0"/>
              <a:t>；主营利润增长率</a:t>
            </a:r>
            <a:r>
              <a:rPr lang="en-US" altLang="zh-CN" dirty="0"/>
              <a:t>=</a:t>
            </a:r>
            <a:r>
              <a:rPr lang="zh-CN" altLang="en-US" dirty="0"/>
              <a:t>过去 </a:t>
            </a:r>
            <a:r>
              <a:rPr lang="en-US" altLang="zh-CN" dirty="0"/>
              <a:t>12 </a:t>
            </a:r>
            <a:r>
              <a:rPr lang="zh-CN" altLang="en-US" dirty="0"/>
              <a:t>个月相比再之前 </a:t>
            </a:r>
            <a:r>
              <a:rPr lang="en-US" altLang="zh-CN" dirty="0"/>
              <a:t>12 </a:t>
            </a:r>
            <a:r>
              <a:rPr lang="zh-CN" altLang="en-US" dirty="0"/>
              <a:t>个月的主营利润增长率；</a:t>
            </a:r>
            <a:endParaRPr lang="en-CA" altLang="zh-CN" dirty="0"/>
          </a:p>
          <a:p>
            <a:pPr marL="285750" indent="-285750">
              <a:buFont typeface="Arial" panose="020B0604020202020204" pitchFamily="34" charset="0"/>
              <a:buChar char="•"/>
            </a:pPr>
            <a:r>
              <a:rPr lang="zh-CN" altLang="en-US" dirty="0"/>
              <a:t>排序方法：按照 </a:t>
            </a:r>
            <a:r>
              <a:rPr lang="en-CA" altLang="zh-CN" dirty="0"/>
              <a:t>PEG </a:t>
            </a:r>
            <a:r>
              <a:rPr lang="zh-CN" altLang="en-US" dirty="0"/>
              <a:t>从小到大排序，</a:t>
            </a:r>
            <a:r>
              <a:rPr lang="en-CA" altLang="zh-CN" dirty="0"/>
              <a:t>PE&gt;0&amp;&amp;G&lt;0 </a:t>
            </a:r>
            <a:r>
              <a:rPr lang="zh-CN" altLang="en-US" dirty="0"/>
              <a:t>为一组，</a:t>
            </a:r>
            <a:r>
              <a:rPr lang="en-CA" altLang="zh-CN" dirty="0"/>
              <a:t>PE&lt;0&amp;&amp;G&gt;0 </a:t>
            </a:r>
            <a:r>
              <a:rPr lang="zh-CN" altLang="en-US" dirty="0"/>
              <a:t>为一组，</a:t>
            </a:r>
            <a:r>
              <a:rPr lang="en-CA" altLang="zh-CN" dirty="0"/>
              <a:t>PE&lt;0&amp;&amp;G&lt;0 </a:t>
            </a:r>
            <a:r>
              <a:rPr lang="zh-CN" altLang="en-US" dirty="0"/>
              <a:t>为一组；</a:t>
            </a:r>
            <a:endParaRPr lang="zh-CN" altLang="en-US" dirty="0"/>
          </a:p>
        </p:txBody>
      </p:sp>
      <p:sp>
        <p:nvSpPr>
          <p:cNvPr id="23" name="文本框 22"/>
          <p:cNvSpPr txBox="1"/>
          <p:nvPr/>
        </p:nvSpPr>
        <p:spPr>
          <a:xfrm>
            <a:off x="375919" y="1230167"/>
            <a:ext cx="1852375" cy="369332"/>
          </a:xfrm>
          <a:prstGeom prst="rect">
            <a:avLst/>
          </a:prstGeom>
          <a:solidFill>
            <a:srgbClr val="9C0308"/>
          </a:solidFill>
        </p:spPr>
        <p:txBody>
          <a:bodyPr wrap="square" rtlCol="0">
            <a:spAutoFit/>
          </a:bodyPr>
          <a:lstStyle/>
          <a:p>
            <a:pPr algn="ctr"/>
            <a:r>
              <a:rPr lang="en-CA" altLang="zh-CN" dirty="0">
                <a:solidFill>
                  <a:schemeClr val="bg1"/>
                </a:solidFill>
              </a:rPr>
              <a:t>PEG</a:t>
            </a:r>
            <a:endParaRPr lang="zh-CN" altLang="en-US" dirty="0">
              <a:solidFill>
                <a:schemeClr val="bg1"/>
              </a:solidFill>
            </a:endParaRPr>
          </a:p>
        </p:txBody>
      </p:sp>
      <p:sp>
        <p:nvSpPr>
          <p:cNvPr id="3" name="标题 2"/>
          <p:cNvSpPr>
            <a:spLocks noGrp="1"/>
          </p:cNvSpPr>
          <p:nvPr>
            <p:ph type="title"/>
          </p:nvPr>
        </p:nvSpPr>
        <p:spPr/>
        <p:txBody>
          <a:bodyPr/>
          <a:lstStyle/>
          <a:p>
            <a:r>
              <a:rPr lang="zh-CN" altLang="en-US" dirty="0"/>
              <a:t>估值因子</a:t>
            </a:r>
            <a:r>
              <a:rPr lang="en-US" altLang="zh-CN" dirty="0"/>
              <a:t>——</a:t>
            </a:r>
            <a:r>
              <a:rPr lang="en-CA" altLang="zh-CN" dirty="0"/>
              <a:t>PEG,</a:t>
            </a:r>
            <a:r>
              <a:rPr lang="en-US" altLang="zh-CN" dirty="0"/>
              <a:t> </a:t>
            </a:r>
            <a:r>
              <a:rPr lang="zh-CN" altLang="en-CA" dirty="0"/>
              <a:t>股息率</a:t>
            </a:r>
            <a:r>
              <a:rPr lang="en-CA" altLang="zh-CN" dirty="0"/>
              <a:t>, </a:t>
            </a:r>
            <a:r>
              <a:rPr lang="zh-CN" altLang="en-CA" dirty="0"/>
              <a:t>送股比</a:t>
            </a:r>
            <a:endParaRPr lang="zh-CN" altLang="en-US" dirty="0"/>
          </a:p>
        </p:txBody>
      </p:sp>
      <p:sp>
        <p:nvSpPr>
          <p:cNvPr id="13" name="灯片编号占位符 3"/>
          <p:cNvSpPr>
            <a:spLocks noGrp="1"/>
          </p:cNvSpPr>
          <p:nvPr>
            <p:ph type="sldNum" sz="quarter" idx="12"/>
          </p:nvPr>
        </p:nvSpPr>
        <p:spPr/>
        <p:txBody>
          <a:bodyPr/>
          <a:lstStyle/>
          <a:p>
            <a:fld id="{1827CD8D-0C45-4313-8514-3276C2338651}" type="slidenum">
              <a:rPr lang="zh-CN" altLang="en-US" smtClean="0"/>
            </a:fld>
            <a:endParaRPr lang="zh-CN" altLang="en-US" dirty="0"/>
          </a:p>
        </p:txBody>
      </p:sp>
      <p:sp>
        <p:nvSpPr>
          <p:cNvPr id="18" name="文本框 21"/>
          <p:cNvSpPr txBox="1"/>
          <p:nvPr/>
        </p:nvSpPr>
        <p:spPr>
          <a:xfrm>
            <a:off x="4322108" y="1598961"/>
            <a:ext cx="3398412" cy="1477328"/>
          </a:xfrm>
          <a:prstGeom prst="rect">
            <a:avLst/>
          </a:prstGeom>
          <a:noFill/>
          <a:ln w="19050">
            <a:solidFill>
              <a:srgbClr val="972022"/>
            </a:solidFill>
            <a:prstDash val="sysDash"/>
          </a:ln>
        </p:spPr>
        <p:txBody>
          <a:bodyPr wrap="square" rtlCol="0">
            <a:spAutoFit/>
          </a:bodyPr>
          <a:lstStyle/>
          <a:p>
            <a:pPr marL="285750" indent="-285750">
              <a:buFont typeface="Arial" panose="020B0604020202020204" pitchFamily="34" charset="0"/>
              <a:buChar char="•"/>
            </a:pPr>
            <a:r>
              <a:rPr lang="zh-CN" altLang="en-US" dirty="0"/>
              <a:t>变量含义：股利分配情况；</a:t>
            </a:r>
            <a:endParaRPr lang="zh-CN" altLang="en-US" dirty="0"/>
          </a:p>
          <a:p>
            <a:pPr marL="285750" indent="-285750">
              <a:buFont typeface="Arial" panose="020B0604020202020204" pitchFamily="34" charset="0"/>
              <a:buChar char="•"/>
            </a:pPr>
            <a:r>
              <a:rPr lang="zh-CN" altLang="en-US" dirty="0"/>
              <a:t>计算方法：每股股利 </a:t>
            </a:r>
            <a:r>
              <a:rPr lang="en-US" altLang="zh-CN" dirty="0"/>
              <a:t>/ </a:t>
            </a:r>
            <a:r>
              <a:rPr lang="zh-CN" altLang="en-US" dirty="0"/>
              <a:t>股票现价 * </a:t>
            </a:r>
            <a:r>
              <a:rPr lang="en-US" altLang="zh-CN" dirty="0"/>
              <a:t>100%</a:t>
            </a:r>
            <a:r>
              <a:rPr lang="zh-CN" altLang="en-US" dirty="0"/>
              <a:t>；</a:t>
            </a:r>
            <a:endParaRPr lang="en-CA" altLang="zh-CN" dirty="0"/>
          </a:p>
          <a:p>
            <a:pPr marL="285750" indent="-285750">
              <a:buFont typeface="Arial" panose="020B0604020202020204" pitchFamily="34" charset="0"/>
              <a:buChar char="•"/>
            </a:pPr>
            <a:r>
              <a:rPr lang="zh-CN" altLang="en-US" dirty="0"/>
              <a:t>排序方法：按照股息率从小到大排序，为 </a:t>
            </a:r>
            <a:r>
              <a:rPr lang="en-US" altLang="zh-CN" dirty="0"/>
              <a:t>0 </a:t>
            </a:r>
            <a:r>
              <a:rPr lang="zh-CN" altLang="en-US" dirty="0"/>
              <a:t>的单独一组；</a:t>
            </a:r>
            <a:endParaRPr lang="zh-CN" altLang="en-US" dirty="0"/>
          </a:p>
        </p:txBody>
      </p:sp>
      <p:sp>
        <p:nvSpPr>
          <p:cNvPr id="19" name="文本框 22"/>
          <p:cNvSpPr txBox="1"/>
          <p:nvPr/>
        </p:nvSpPr>
        <p:spPr>
          <a:xfrm>
            <a:off x="4322107" y="1230167"/>
            <a:ext cx="2896111" cy="369332"/>
          </a:xfrm>
          <a:prstGeom prst="rect">
            <a:avLst/>
          </a:prstGeom>
          <a:solidFill>
            <a:srgbClr val="9C0308"/>
          </a:solidFill>
        </p:spPr>
        <p:txBody>
          <a:bodyPr wrap="square" rtlCol="0">
            <a:spAutoFit/>
          </a:bodyPr>
          <a:lstStyle/>
          <a:p>
            <a:pPr algn="ctr"/>
            <a:r>
              <a:rPr lang="zh-CN" altLang="en-US" dirty="0">
                <a:solidFill>
                  <a:schemeClr val="bg1"/>
                </a:solidFill>
              </a:rPr>
              <a:t>股息率（普通股获利率）</a:t>
            </a:r>
            <a:endParaRPr lang="zh-CN" altLang="en-US" dirty="0">
              <a:solidFill>
                <a:schemeClr val="bg1"/>
              </a:solidFill>
            </a:endParaRPr>
          </a:p>
        </p:txBody>
      </p:sp>
      <p:sp>
        <p:nvSpPr>
          <p:cNvPr id="21" name="文本框 21"/>
          <p:cNvSpPr txBox="1"/>
          <p:nvPr/>
        </p:nvSpPr>
        <p:spPr>
          <a:xfrm>
            <a:off x="8268296" y="1598961"/>
            <a:ext cx="3398412" cy="1200329"/>
          </a:xfrm>
          <a:prstGeom prst="rect">
            <a:avLst/>
          </a:prstGeom>
          <a:noFill/>
          <a:ln w="19050">
            <a:solidFill>
              <a:srgbClr val="972022"/>
            </a:solidFill>
            <a:prstDash val="sysDash"/>
          </a:ln>
        </p:spPr>
        <p:txBody>
          <a:bodyPr wrap="square" rtlCol="0">
            <a:spAutoFit/>
          </a:bodyPr>
          <a:lstStyle/>
          <a:p>
            <a:pPr marL="285750" indent="-285750">
              <a:buFont typeface="Arial" panose="020B0604020202020204" pitchFamily="34" charset="0"/>
              <a:buChar char="•"/>
            </a:pPr>
            <a:r>
              <a:rPr lang="zh-CN" altLang="en-US" dirty="0"/>
              <a:t>变量含义：送股比例情况；</a:t>
            </a:r>
            <a:endParaRPr lang="zh-CN" altLang="en-US" dirty="0"/>
          </a:p>
          <a:p>
            <a:pPr marL="285750" indent="-285750">
              <a:buFont typeface="Arial" panose="020B0604020202020204" pitchFamily="34" charset="0"/>
              <a:buChar char="•"/>
            </a:pPr>
            <a:r>
              <a:rPr lang="zh-CN" altLang="en-US" dirty="0"/>
              <a:t>计算方法：送股比例；</a:t>
            </a:r>
            <a:endParaRPr lang="en-CA" altLang="zh-CN" dirty="0"/>
          </a:p>
          <a:p>
            <a:pPr marL="285750" indent="-285750">
              <a:buFont typeface="Arial" panose="020B0604020202020204" pitchFamily="34" charset="0"/>
              <a:buChar char="•"/>
            </a:pPr>
            <a:r>
              <a:rPr lang="zh-CN" altLang="en-US" dirty="0"/>
              <a:t>排序方法：按照送股比从小到大排序，为 </a:t>
            </a:r>
            <a:r>
              <a:rPr lang="en-US" altLang="zh-CN" dirty="0"/>
              <a:t>0 </a:t>
            </a:r>
            <a:r>
              <a:rPr lang="zh-CN" altLang="en-US" dirty="0"/>
              <a:t>的单独一组；</a:t>
            </a:r>
            <a:endParaRPr lang="zh-CN" altLang="en-US" dirty="0"/>
          </a:p>
        </p:txBody>
      </p:sp>
      <p:sp>
        <p:nvSpPr>
          <p:cNvPr id="24" name="文本框 22"/>
          <p:cNvSpPr txBox="1"/>
          <p:nvPr/>
        </p:nvSpPr>
        <p:spPr>
          <a:xfrm>
            <a:off x="8268295" y="1230167"/>
            <a:ext cx="1852375" cy="369332"/>
          </a:xfrm>
          <a:prstGeom prst="rect">
            <a:avLst/>
          </a:prstGeom>
          <a:solidFill>
            <a:srgbClr val="9C0308"/>
          </a:solidFill>
        </p:spPr>
        <p:txBody>
          <a:bodyPr wrap="square" rtlCol="0">
            <a:spAutoFit/>
          </a:bodyPr>
          <a:lstStyle/>
          <a:p>
            <a:pPr algn="ctr"/>
            <a:r>
              <a:rPr lang="zh-CN" altLang="en-US" dirty="0">
                <a:solidFill>
                  <a:schemeClr val="bg1"/>
                </a:solidFill>
              </a:rPr>
              <a:t>送股比</a:t>
            </a:r>
            <a:endParaRPr lang="zh-CN" altLang="en-US" dirty="0">
              <a:solidFill>
                <a:schemeClr val="bg1"/>
              </a:solidFill>
            </a:endParaRPr>
          </a:p>
        </p:txBody>
      </p:sp>
      <p:pic>
        <p:nvPicPr>
          <p:cNvPr id="8" name="Picture 7"/>
          <p:cNvPicPr>
            <a:picLocks noChangeAspect="1"/>
          </p:cNvPicPr>
          <p:nvPr/>
        </p:nvPicPr>
        <p:blipFill rotWithShape="1">
          <a:blip r:embed="rId1"/>
          <a:srcRect t="4409"/>
          <a:stretch>
            <a:fillRect/>
          </a:stretch>
        </p:blipFill>
        <p:spPr>
          <a:xfrm>
            <a:off x="375919" y="4748010"/>
            <a:ext cx="3335911" cy="2119718"/>
          </a:xfrm>
          <a:prstGeom prst="rect">
            <a:avLst/>
          </a:prstGeom>
        </p:spPr>
      </p:pic>
      <p:pic>
        <p:nvPicPr>
          <p:cNvPr id="10" name="Picture 9"/>
          <p:cNvPicPr>
            <a:picLocks noChangeAspect="1"/>
          </p:cNvPicPr>
          <p:nvPr/>
        </p:nvPicPr>
        <p:blipFill>
          <a:blip r:embed="rId2"/>
          <a:stretch>
            <a:fillRect/>
          </a:stretch>
        </p:blipFill>
        <p:spPr>
          <a:xfrm>
            <a:off x="4259607" y="3253409"/>
            <a:ext cx="3452136" cy="2299123"/>
          </a:xfrm>
          <a:prstGeom prst="rect">
            <a:avLst/>
          </a:prstGeom>
        </p:spPr>
      </p:pic>
      <p:pic>
        <p:nvPicPr>
          <p:cNvPr id="11" name="Picture 10"/>
          <p:cNvPicPr>
            <a:picLocks noChangeAspect="1"/>
          </p:cNvPicPr>
          <p:nvPr/>
        </p:nvPicPr>
        <p:blipFill>
          <a:blip r:embed="rId3"/>
          <a:stretch>
            <a:fillRect/>
          </a:stretch>
        </p:blipFill>
        <p:spPr>
          <a:xfrm>
            <a:off x="8268295" y="3168084"/>
            <a:ext cx="3418165" cy="2299123"/>
          </a:xfrm>
          <a:prstGeom prst="rect">
            <a:avLst/>
          </a:prstGeom>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t>因子类型与分布规律</a:t>
            </a:r>
            <a:endParaRPr lang="zh-CN" altLang="en-US"/>
          </a:p>
        </p:txBody>
      </p:sp>
      <p:sp>
        <p:nvSpPr>
          <p:cNvPr id="2" name="灯片编号占位符 1"/>
          <p:cNvSpPr>
            <a:spLocks noGrp="1"/>
          </p:cNvSpPr>
          <p:nvPr>
            <p:ph type="sldNum" sz="quarter" idx="12"/>
          </p:nvPr>
        </p:nvSpPr>
        <p:spPr/>
        <p:txBody>
          <a:bodyPr/>
          <a:p>
            <a:fld id="{1827CD8D-0C45-4313-8514-3276C2338651}" type="slidenum">
              <a:rPr lang="zh-CN" altLang="en-US" smtClean="0"/>
            </a:fld>
            <a:endParaRPr lang="zh-CN" altLang="en-US" dirty="0"/>
          </a:p>
        </p:txBody>
      </p:sp>
      <p:sp>
        <p:nvSpPr>
          <p:cNvPr id="4" name="圆角矩形 3"/>
          <p:cNvSpPr/>
          <p:nvPr/>
        </p:nvSpPr>
        <p:spPr>
          <a:xfrm>
            <a:off x="1054100" y="2155190"/>
            <a:ext cx="1055370" cy="2440305"/>
          </a:xfrm>
          <a:prstGeom prst="roundRect">
            <a:avLst/>
          </a:prstGeom>
          <a:solidFill>
            <a:srgbClr val="9C0308"/>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1244600" y="2320290"/>
            <a:ext cx="675005" cy="2563495"/>
          </a:xfrm>
          <a:prstGeom prst="rect">
            <a:avLst/>
          </a:prstGeom>
          <a:noFill/>
        </p:spPr>
        <p:txBody>
          <a:bodyPr vert="eaVert" wrap="square" rtlCol="0">
            <a:spAutoFit/>
          </a:bodyPr>
          <a:p>
            <a:r>
              <a:rPr lang="zh-CN" altLang="en-US" sz="3200" b="1">
                <a:solidFill>
                  <a:schemeClr val="bg1"/>
                </a:solidFill>
              </a:rPr>
              <a:t>技术面因子</a:t>
            </a:r>
            <a:endParaRPr lang="zh-CN" altLang="en-US" sz="3200" b="1">
              <a:solidFill>
                <a:schemeClr val="bg1"/>
              </a:solidFill>
            </a:endParaRPr>
          </a:p>
        </p:txBody>
      </p:sp>
      <p:sp>
        <p:nvSpPr>
          <p:cNvPr id="10" name="文本框 9"/>
          <p:cNvSpPr txBox="1"/>
          <p:nvPr/>
        </p:nvSpPr>
        <p:spPr>
          <a:xfrm>
            <a:off x="4516755" y="3016885"/>
            <a:ext cx="3268980" cy="521970"/>
          </a:xfrm>
          <a:prstGeom prst="rect">
            <a:avLst/>
          </a:prstGeom>
          <a:noFill/>
        </p:spPr>
        <p:txBody>
          <a:bodyPr wrap="square" rtlCol="0">
            <a:spAutoFit/>
          </a:bodyPr>
          <a:p>
            <a:pPr algn="l">
              <a:buClrTx/>
              <a:buSzTx/>
              <a:buFontTx/>
            </a:pPr>
            <a:r>
              <a:rPr lang="zh-CN" altLang="en-US" sz="2800" b="1">
                <a:solidFill>
                  <a:schemeClr val="bg1"/>
                </a:solidFill>
              </a:rPr>
              <a:t>技术面因子</a:t>
            </a:r>
            <a:endParaRPr lang="zh-CN" altLang="en-US" sz="2800" b="1">
              <a:solidFill>
                <a:schemeClr val="bg1"/>
              </a:solidFill>
            </a:endParaRPr>
          </a:p>
        </p:txBody>
      </p:sp>
      <p:sp>
        <p:nvSpPr>
          <p:cNvPr id="12" name="五边形 11"/>
          <p:cNvSpPr/>
          <p:nvPr/>
        </p:nvSpPr>
        <p:spPr>
          <a:xfrm>
            <a:off x="4031615" y="819150"/>
            <a:ext cx="2139315" cy="638810"/>
          </a:xfrm>
          <a:prstGeom prst="homePlate">
            <a:avLst/>
          </a:prstGeom>
          <a:ln>
            <a:solidFill>
              <a:srgbClr val="9C0308"/>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3" name="五边形 12"/>
          <p:cNvSpPr/>
          <p:nvPr/>
        </p:nvSpPr>
        <p:spPr>
          <a:xfrm>
            <a:off x="4031615" y="1920875"/>
            <a:ext cx="2139315" cy="638810"/>
          </a:xfrm>
          <a:prstGeom prst="homePlate">
            <a:avLst/>
          </a:prstGeom>
          <a:ln>
            <a:solidFill>
              <a:srgbClr val="9C0308"/>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4" name="五边形 13"/>
          <p:cNvSpPr/>
          <p:nvPr/>
        </p:nvSpPr>
        <p:spPr>
          <a:xfrm>
            <a:off x="4031615" y="3041650"/>
            <a:ext cx="2139315" cy="638810"/>
          </a:xfrm>
          <a:prstGeom prst="homePlate">
            <a:avLst/>
          </a:prstGeom>
          <a:ln>
            <a:solidFill>
              <a:srgbClr val="9C0308"/>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5" name="五边形 14"/>
          <p:cNvSpPr/>
          <p:nvPr/>
        </p:nvSpPr>
        <p:spPr>
          <a:xfrm>
            <a:off x="4058285" y="4115435"/>
            <a:ext cx="2139315" cy="638810"/>
          </a:xfrm>
          <a:prstGeom prst="homePlate">
            <a:avLst/>
          </a:prstGeom>
          <a:ln>
            <a:solidFill>
              <a:srgbClr val="9C0308"/>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7" name="五边形 16"/>
          <p:cNvSpPr/>
          <p:nvPr/>
        </p:nvSpPr>
        <p:spPr>
          <a:xfrm>
            <a:off x="4058285" y="5234305"/>
            <a:ext cx="2139315" cy="638810"/>
          </a:xfrm>
          <a:prstGeom prst="homePlate">
            <a:avLst/>
          </a:prstGeom>
          <a:ln>
            <a:solidFill>
              <a:srgbClr val="9C0308"/>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9" name="文本框 18"/>
          <p:cNvSpPr txBox="1"/>
          <p:nvPr/>
        </p:nvSpPr>
        <p:spPr>
          <a:xfrm>
            <a:off x="4150360" y="973455"/>
            <a:ext cx="1417320" cy="368300"/>
          </a:xfrm>
          <a:prstGeom prst="rect">
            <a:avLst/>
          </a:prstGeom>
          <a:noFill/>
        </p:spPr>
        <p:txBody>
          <a:bodyPr wrap="square" rtlCol="0">
            <a:spAutoFit/>
          </a:bodyPr>
          <a:p>
            <a:r>
              <a:rPr lang="zh-CN" altLang="en-US"/>
              <a:t>趋势</a:t>
            </a:r>
            <a:r>
              <a:rPr lang="zh-CN" altLang="en-US"/>
              <a:t>指标</a:t>
            </a:r>
            <a:endParaRPr lang="zh-CN" altLang="en-US"/>
          </a:p>
        </p:txBody>
      </p:sp>
      <p:sp>
        <p:nvSpPr>
          <p:cNvPr id="20" name="文本框 19"/>
          <p:cNvSpPr txBox="1"/>
          <p:nvPr/>
        </p:nvSpPr>
        <p:spPr>
          <a:xfrm>
            <a:off x="4121150" y="2072005"/>
            <a:ext cx="1712595" cy="368300"/>
          </a:xfrm>
          <a:prstGeom prst="rect">
            <a:avLst/>
          </a:prstGeom>
          <a:noFill/>
        </p:spPr>
        <p:txBody>
          <a:bodyPr wrap="square" rtlCol="0">
            <a:spAutoFit/>
          </a:bodyPr>
          <a:p>
            <a:r>
              <a:rPr lang="zh-CN" altLang="en-US"/>
              <a:t>反趋势</a:t>
            </a:r>
            <a:r>
              <a:rPr lang="zh-CN" altLang="en-US"/>
              <a:t>指标</a:t>
            </a:r>
            <a:endParaRPr lang="zh-CN" altLang="en-US"/>
          </a:p>
        </p:txBody>
      </p:sp>
      <p:sp>
        <p:nvSpPr>
          <p:cNvPr id="21" name="文本框 20"/>
          <p:cNvSpPr txBox="1"/>
          <p:nvPr/>
        </p:nvSpPr>
        <p:spPr>
          <a:xfrm>
            <a:off x="4170045" y="3180080"/>
            <a:ext cx="1417320" cy="368300"/>
          </a:xfrm>
          <a:prstGeom prst="rect">
            <a:avLst/>
          </a:prstGeom>
          <a:noFill/>
        </p:spPr>
        <p:txBody>
          <a:bodyPr wrap="square" rtlCol="0">
            <a:spAutoFit/>
          </a:bodyPr>
          <a:p>
            <a:r>
              <a:rPr lang="zh-CN" altLang="en-US"/>
              <a:t>能量指标</a:t>
            </a:r>
            <a:endParaRPr lang="zh-CN" altLang="en-US"/>
          </a:p>
        </p:txBody>
      </p:sp>
      <p:sp>
        <p:nvSpPr>
          <p:cNvPr id="22" name="文本框 21"/>
          <p:cNvSpPr txBox="1"/>
          <p:nvPr/>
        </p:nvSpPr>
        <p:spPr>
          <a:xfrm>
            <a:off x="4197350" y="4255770"/>
            <a:ext cx="1712595" cy="368300"/>
          </a:xfrm>
          <a:prstGeom prst="rect">
            <a:avLst/>
          </a:prstGeom>
          <a:noFill/>
        </p:spPr>
        <p:txBody>
          <a:bodyPr wrap="square" rtlCol="0">
            <a:spAutoFit/>
          </a:bodyPr>
          <a:p>
            <a:r>
              <a:rPr lang="zh-CN" altLang="en-US"/>
              <a:t>成交量指标</a:t>
            </a:r>
            <a:endParaRPr lang="zh-CN" altLang="en-US"/>
          </a:p>
        </p:txBody>
      </p:sp>
      <p:sp>
        <p:nvSpPr>
          <p:cNvPr id="23" name="文本框 22"/>
          <p:cNvSpPr txBox="1"/>
          <p:nvPr/>
        </p:nvSpPr>
        <p:spPr>
          <a:xfrm>
            <a:off x="4259580" y="5369560"/>
            <a:ext cx="1435100" cy="368300"/>
          </a:xfrm>
          <a:prstGeom prst="rect">
            <a:avLst/>
          </a:prstGeom>
          <a:noFill/>
        </p:spPr>
        <p:txBody>
          <a:bodyPr wrap="square" rtlCol="0">
            <a:spAutoFit/>
          </a:bodyPr>
          <a:p>
            <a:r>
              <a:rPr lang="zh-CN" altLang="en-US"/>
              <a:t>价量指标</a:t>
            </a:r>
            <a:endParaRPr lang="zh-CN" altLang="en-US"/>
          </a:p>
        </p:txBody>
      </p:sp>
      <p:sp>
        <p:nvSpPr>
          <p:cNvPr id="24" name="五边形 23"/>
          <p:cNvSpPr/>
          <p:nvPr/>
        </p:nvSpPr>
        <p:spPr>
          <a:xfrm>
            <a:off x="6840855" y="819150"/>
            <a:ext cx="2139315" cy="638810"/>
          </a:xfrm>
          <a:prstGeom prst="homePlate">
            <a:avLst/>
          </a:prstGeom>
          <a:ln>
            <a:solidFill>
              <a:srgbClr val="DF7C66"/>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25" name="五边形 24"/>
          <p:cNvSpPr/>
          <p:nvPr/>
        </p:nvSpPr>
        <p:spPr>
          <a:xfrm>
            <a:off x="6840855" y="1920875"/>
            <a:ext cx="2139315" cy="638810"/>
          </a:xfrm>
          <a:prstGeom prst="homePlate">
            <a:avLst/>
          </a:prstGeom>
          <a:ln>
            <a:solidFill>
              <a:srgbClr val="DF7C66"/>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26" name="五边形 25"/>
          <p:cNvSpPr/>
          <p:nvPr/>
        </p:nvSpPr>
        <p:spPr>
          <a:xfrm>
            <a:off x="6840855" y="3041650"/>
            <a:ext cx="2139315" cy="638810"/>
          </a:xfrm>
          <a:prstGeom prst="homePlate">
            <a:avLst/>
          </a:prstGeom>
          <a:ln>
            <a:solidFill>
              <a:srgbClr val="DF7C66"/>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27" name="五边形 26"/>
          <p:cNvSpPr/>
          <p:nvPr/>
        </p:nvSpPr>
        <p:spPr>
          <a:xfrm>
            <a:off x="6867525" y="4115435"/>
            <a:ext cx="2139315" cy="638810"/>
          </a:xfrm>
          <a:prstGeom prst="homePlate">
            <a:avLst/>
          </a:prstGeom>
          <a:ln>
            <a:solidFill>
              <a:srgbClr val="DF7C66"/>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28" name="五边形 27"/>
          <p:cNvSpPr/>
          <p:nvPr/>
        </p:nvSpPr>
        <p:spPr>
          <a:xfrm>
            <a:off x="6867525" y="5234305"/>
            <a:ext cx="2139315" cy="638810"/>
          </a:xfrm>
          <a:prstGeom prst="homePlate">
            <a:avLst/>
          </a:prstGeom>
          <a:ln>
            <a:solidFill>
              <a:srgbClr val="DF7C66"/>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29" name="文本框 28"/>
          <p:cNvSpPr txBox="1"/>
          <p:nvPr/>
        </p:nvSpPr>
        <p:spPr>
          <a:xfrm>
            <a:off x="6807200" y="944880"/>
            <a:ext cx="2179955" cy="368300"/>
          </a:xfrm>
          <a:prstGeom prst="rect">
            <a:avLst/>
          </a:prstGeom>
          <a:noFill/>
        </p:spPr>
        <p:txBody>
          <a:bodyPr wrap="square" rtlCol="0">
            <a:spAutoFit/>
          </a:bodyPr>
          <a:p>
            <a:r>
              <a:rPr lang="en-US" altLang="zh-CN"/>
              <a:t>MACD,MA,BBI...</a:t>
            </a:r>
            <a:endParaRPr lang="en-US" altLang="zh-CN"/>
          </a:p>
        </p:txBody>
      </p:sp>
      <p:sp>
        <p:nvSpPr>
          <p:cNvPr id="30" name="文本框 29"/>
          <p:cNvSpPr txBox="1"/>
          <p:nvPr/>
        </p:nvSpPr>
        <p:spPr>
          <a:xfrm>
            <a:off x="6921500" y="2056130"/>
            <a:ext cx="2030730" cy="368300"/>
          </a:xfrm>
          <a:prstGeom prst="rect">
            <a:avLst/>
          </a:prstGeom>
          <a:noFill/>
        </p:spPr>
        <p:txBody>
          <a:bodyPr wrap="square" rtlCol="0">
            <a:spAutoFit/>
          </a:bodyPr>
          <a:p>
            <a:r>
              <a:rPr lang="en-US" altLang="zh-CN"/>
              <a:t>CCI,KDJ,W%R...</a:t>
            </a:r>
            <a:endParaRPr lang="en-US" altLang="zh-CN"/>
          </a:p>
        </p:txBody>
      </p:sp>
      <p:sp>
        <p:nvSpPr>
          <p:cNvPr id="31" name="文本框 30"/>
          <p:cNvSpPr txBox="1"/>
          <p:nvPr/>
        </p:nvSpPr>
        <p:spPr>
          <a:xfrm>
            <a:off x="6955790" y="3170555"/>
            <a:ext cx="1883410" cy="368300"/>
          </a:xfrm>
          <a:prstGeom prst="rect">
            <a:avLst/>
          </a:prstGeom>
          <a:noFill/>
        </p:spPr>
        <p:txBody>
          <a:bodyPr wrap="square" rtlCol="0">
            <a:spAutoFit/>
          </a:bodyPr>
          <a:p>
            <a:r>
              <a:rPr lang="en-US" altLang="zh-CN"/>
              <a:t>ARBR,CR,VR...</a:t>
            </a:r>
            <a:endParaRPr lang="en-US" altLang="zh-CN"/>
          </a:p>
        </p:txBody>
      </p:sp>
      <p:sp>
        <p:nvSpPr>
          <p:cNvPr id="32" name="文本框 31"/>
          <p:cNvSpPr txBox="1"/>
          <p:nvPr/>
        </p:nvSpPr>
        <p:spPr>
          <a:xfrm>
            <a:off x="6955790" y="4255770"/>
            <a:ext cx="2108200" cy="368300"/>
          </a:xfrm>
          <a:prstGeom prst="rect">
            <a:avLst/>
          </a:prstGeom>
          <a:noFill/>
        </p:spPr>
        <p:txBody>
          <a:bodyPr wrap="square" rtlCol="0">
            <a:spAutoFit/>
          </a:bodyPr>
          <a:p>
            <a:r>
              <a:rPr lang="en-US"/>
              <a:t>VMACD,VROC...</a:t>
            </a:r>
            <a:endParaRPr lang="en-US"/>
          </a:p>
        </p:txBody>
      </p:sp>
      <p:sp>
        <p:nvSpPr>
          <p:cNvPr id="33" name="文本框 32"/>
          <p:cNvSpPr txBox="1"/>
          <p:nvPr/>
        </p:nvSpPr>
        <p:spPr>
          <a:xfrm>
            <a:off x="6955790" y="5369560"/>
            <a:ext cx="1506855" cy="368300"/>
          </a:xfrm>
          <a:prstGeom prst="rect">
            <a:avLst/>
          </a:prstGeom>
          <a:noFill/>
        </p:spPr>
        <p:txBody>
          <a:bodyPr wrap="square" rtlCol="0">
            <a:spAutoFit/>
          </a:bodyPr>
          <a:p>
            <a:r>
              <a:rPr lang="en-US" altLang="zh-CN"/>
              <a:t>OBV,MFI...</a:t>
            </a:r>
            <a:endParaRPr lang="en-US" altLang="zh-CN"/>
          </a:p>
        </p:txBody>
      </p:sp>
      <p:cxnSp>
        <p:nvCxnSpPr>
          <p:cNvPr id="16" name="直接箭头连接符 15"/>
          <p:cNvCxnSpPr/>
          <p:nvPr/>
        </p:nvCxnSpPr>
        <p:spPr>
          <a:xfrm flipV="1">
            <a:off x="2327275" y="1176655"/>
            <a:ext cx="1511935" cy="1247775"/>
          </a:xfrm>
          <a:prstGeom prst="straightConnector1">
            <a:avLst/>
          </a:prstGeom>
          <a:ln>
            <a:solidFill>
              <a:srgbClr val="972022"/>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2345055" y="2345055"/>
            <a:ext cx="1468120" cy="537845"/>
          </a:xfrm>
          <a:prstGeom prst="straightConnector1">
            <a:avLst/>
          </a:prstGeom>
          <a:ln>
            <a:solidFill>
              <a:srgbClr val="972022"/>
            </a:solidFill>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V="1">
            <a:off x="2291715" y="3362325"/>
            <a:ext cx="1501775" cy="37465"/>
          </a:xfrm>
          <a:prstGeom prst="straightConnector1">
            <a:avLst/>
          </a:prstGeom>
          <a:ln>
            <a:solidFill>
              <a:srgbClr val="972022"/>
            </a:solidFill>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a:off x="2291715" y="3937635"/>
            <a:ext cx="1541780" cy="466725"/>
          </a:xfrm>
          <a:prstGeom prst="straightConnector1">
            <a:avLst/>
          </a:prstGeom>
          <a:ln>
            <a:solidFill>
              <a:srgbClr val="972022"/>
            </a:solidFill>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2251710" y="4404360"/>
            <a:ext cx="1663065" cy="1125855"/>
          </a:xfrm>
          <a:prstGeom prst="straightConnector1">
            <a:avLst/>
          </a:prstGeom>
          <a:ln>
            <a:solidFill>
              <a:srgbClr val="972022"/>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t>技术面因子</a:t>
            </a:r>
            <a:r>
              <a:rPr lang="en-US" altLang="zh-CN"/>
              <a:t>——</a:t>
            </a:r>
            <a:r>
              <a:rPr lang="zh-CN" altLang="en-US"/>
              <a:t>趋势指标</a:t>
            </a:r>
            <a:endParaRPr lang="zh-CN" altLang="en-US"/>
          </a:p>
        </p:txBody>
      </p:sp>
      <p:sp>
        <p:nvSpPr>
          <p:cNvPr id="2" name="灯片编号占位符 1"/>
          <p:cNvSpPr>
            <a:spLocks noGrp="1"/>
          </p:cNvSpPr>
          <p:nvPr>
            <p:ph type="sldNum" sz="quarter" idx="12"/>
          </p:nvPr>
        </p:nvSpPr>
        <p:spPr/>
        <p:txBody>
          <a:bodyPr/>
          <a:p>
            <a:fld id="{1827CD8D-0C45-4313-8514-3276C2338651}" type="slidenum">
              <a:rPr lang="zh-CN" altLang="en-US" smtClean="0"/>
            </a:fld>
            <a:endParaRPr lang="zh-CN" altLang="en-US" dirty="0"/>
          </a:p>
        </p:txBody>
      </p:sp>
      <p:pic>
        <p:nvPicPr>
          <p:cNvPr id="5" name="图片 4"/>
          <p:cNvPicPr>
            <a:picLocks noChangeAspect="1"/>
          </p:cNvPicPr>
          <p:nvPr>
            <p:custDataLst>
              <p:tags r:id="rId1"/>
            </p:custDataLst>
          </p:nvPr>
        </p:nvPicPr>
        <p:blipFill>
          <a:blip r:embed="rId2"/>
          <a:stretch>
            <a:fillRect/>
          </a:stretch>
        </p:blipFill>
        <p:spPr>
          <a:xfrm>
            <a:off x="1862455" y="1127125"/>
            <a:ext cx="8301355" cy="4951730"/>
          </a:xfrm>
          <a:prstGeom prst="rect">
            <a:avLst/>
          </a:prstGeom>
        </p:spPr>
      </p:pic>
      <p:sp>
        <p:nvSpPr>
          <p:cNvPr id="4" name="文本框 3"/>
          <p:cNvSpPr txBox="1"/>
          <p:nvPr/>
        </p:nvSpPr>
        <p:spPr>
          <a:xfrm>
            <a:off x="6003290" y="1412240"/>
            <a:ext cx="3670300" cy="2061210"/>
          </a:xfrm>
          <a:prstGeom prst="rect">
            <a:avLst/>
          </a:prstGeom>
          <a:noFill/>
        </p:spPr>
        <p:txBody>
          <a:bodyPr wrap="none" rtlCol="0">
            <a:spAutoFit/>
          </a:bodyPr>
          <a:p>
            <a:r>
              <a:rPr lang="en-US" altLang="zh-CN" sz="3200"/>
              <a:t>MA(Moving Average)</a:t>
            </a:r>
            <a:endParaRPr lang="en-US" altLang="zh-CN" sz="3200"/>
          </a:p>
          <a:p>
            <a:endParaRPr lang="en-US" altLang="zh-CN" sz="3200"/>
          </a:p>
          <a:p>
            <a:endParaRPr lang="en-US" altLang="zh-CN" sz="3200"/>
          </a:p>
          <a:p>
            <a:r>
              <a:rPr lang="en-US" altLang="zh-CN" sz="3200"/>
              <a:t> </a:t>
            </a:r>
            <a:endParaRPr lang="en-US" altLang="zh-CN" sz="3200"/>
          </a:p>
        </p:txBody>
      </p:sp>
      <p:sp>
        <p:nvSpPr>
          <p:cNvPr id="6" name="文本框 5"/>
          <p:cNvSpPr txBox="1"/>
          <p:nvPr/>
        </p:nvSpPr>
        <p:spPr>
          <a:xfrm>
            <a:off x="1725295" y="3968750"/>
            <a:ext cx="903605" cy="368300"/>
          </a:xfrm>
          <a:prstGeom prst="rect">
            <a:avLst/>
          </a:prstGeom>
          <a:noFill/>
        </p:spPr>
        <p:txBody>
          <a:bodyPr wrap="square" rtlCol="0">
            <a:spAutoFit/>
          </a:bodyPr>
          <a:p>
            <a:r>
              <a:rPr lang="en-US" altLang="zh-CN"/>
              <a:t>5-days</a:t>
            </a:r>
            <a:endParaRPr lang="en-US" altLang="zh-CN"/>
          </a:p>
        </p:txBody>
      </p:sp>
      <p:sp>
        <p:nvSpPr>
          <p:cNvPr id="7" name="文本框 6"/>
          <p:cNvSpPr txBox="1"/>
          <p:nvPr/>
        </p:nvSpPr>
        <p:spPr>
          <a:xfrm>
            <a:off x="2915920" y="4792980"/>
            <a:ext cx="903605" cy="368300"/>
          </a:xfrm>
          <a:prstGeom prst="rect">
            <a:avLst/>
          </a:prstGeom>
          <a:noFill/>
        </p:spPr>
        <p:txBody>
          <a:bodyPr wrap="square" rtlCol="0">
            <a:spAutoFit/>
          </a:bodyPr>
          <a:p>
            <a:r>
              <a:rPr lang="en-US" altLang="zh-CN"/>
              <a:t>10-days</a:t>
            </a:r>
            <a:endParaRPr lang="en-US" altLang="zh-CN"/>
          </a:p>
        </p:txBody>
      </p:sp>
      <p:sp>
        <p:nvSpPr>
          <p:cNvPr id="9" name="文本框 8"/>
          <p:cNvSpPr txBox="1"/>
          <p:nvPr/>
        </p:nvSpPr>
        <p:spPr>
          <a:xfrm>
            <a:off x="4679950" y="1666240"/>
            <a:ext cx="1988185" cy="645160"/>
          </a:xfrm>
          <a:prstGeom prst="rect">
            <a:avLst/>
          </a:prstGeom>
          <a:noFill/>
        </p:spPr>
        <p:txBody>
          <a:bodyPr wrap="square" rtlCol="0">
            <a:spAutoFit/>
          </a:bodyPr>
          <a:p>
            <a:r>
              <a:rPr lang="en-US" altLang="zh-CN"/>
              <a:t>sell signal</a:t>
            </a:r>
            <a:endParaRPr lang="en-US" altLang="zh-CN"/>
          </a:p>
          <a:p>
            <a:r>
              <a:rPr lang="en-US" altLang="zh-CN"/>
              <a:t>death cross</a:t>
            </a:r>
            <a:endParaRPr lang="en-US" altLang="zh-CN"/>
          </a:p>
        </p:txBody>
      </p:sp>
      <p:sp>
        <p:nvSpPr>
          <p:cNvPr id="10" name="文本框 9"/>
          <p:cNvSpPr txBox="1"/>
          <p:nvPr/>
        </p:nvSpPr>
        <p:spPr>
          <a:xfrm>
            <a:off x="7418070" y="5016500"/>
            <a:ext cx="1988185" cy="645160"/>
          </a:xfrm>
          <a:prstGeom prst="rect">
            <a:avLst/>
          </a:prstGeom>
          <a:noFill/>
        </p:spPr>
        <p:txBody>
          <a:bodyPr wrap="square" rtlCol="0">
            <a:spAutoFit/>
          </a:bodyPr>
          <a:p>
            <a:r>
              <a:rPr lang="en-US" altLang="zh-CN"/>
              <a:t>buy signal</a:t>
            </a:r>
            <a:endParaRPr lang="en-US" altLang="zh-CN"/>
          </a:p>
          <a:p>
            <a:r>
              <a:rPr lang="en-US" altLang="zh-CN"/>
              <a:t>golden cross</a:t>
            </a:r>
            <a:endParaRPr lang="en-US" altLang="zh-CN"/>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sym typeface="+mn-ea"/>
              </a:rPr>
              <a:t>技术面因子</a:t>
            </a:r>
            <a:r>
              <a:rPr lang="en-US" altLang="zh-CN">
                <a:sym typeface="+mn-ea"/>
              </a:rPr>
              <a:t>——</a:t>
            </a:r>
            <a:r>
              <a:rPr lang="zh-CN" altLang="en-US">
                <a:sym typeface="+mn-ea"/>
              </a:rPr>
              <a:t>趋势指标</a:t>
            </a:r>
            <a:endParaRPr lang="zh-CN" altLang="en-US"/>
          </a:p>
        </p:txBody>
      </p:sp>
      <p:sp>
        <p:nvSpPr>
          <p:cNvPr id="2" name="灯片编号占位符 1"/>
          <p:cNvSpPr>
            <a:spLocks noGrp="1"/>
          </p:cNvSpPr>
          <p:nvPr>
            <p:ph type="sldNum" sz="quarter" idx="12"/>
          </p:nvPr>
        </p:nvSpPr>
        <p:spPr/>
        <p:txBody>
          <a:bodyPr/>
          <a:p>
            <a:fld id="{1827CD8D-0C45-4313-8514-3276C2338651}" type="slidenum">
              <a:rPr lang="zh-CN" altLang="en-US" smtClean="0"/>
            </a:fld>
            <a:endParaRPr lang="zh-CN" altLang="en-US" dirty="0"/>
          </a:p>
        </p:txBody>
      </p:sp>
      <p:pic>
        <p:nvPicPr>
          <p:cNvPr id="4" name="图片 3"/>
          <p:cNvPicPr>
            <a:picLocks noChangeAspect="1"/>
          </p:cNvPicPr>
          <p:nvPr/>
        </p:nvPicPr>
        <p:blipFill>
          <a:blip r:embed="rId1"/>
          <a:stretch>
            <a:fillRect/>
          </a:stretch>
        </p:blipFill>
        <p:spPr>
          <a:xfrm>
            <a:off x="5377180" y="1249680"/>
            <a:ext cx="6871970" cy="4389755"/>
          </a:xfrm>
          <a:prstGeom prst="rect">
            <a:avLst/>
          </a:prstGeom>
        </p:spPr>
      </p:pic>
      <p:sp>
        <p:nvSpPr>
          <p:cNvPr id="8" name="文本框 7"/>
          <p:cNvSpPr txBox="1"/>
          <p:nvPr/>
        </p:nvSpPr>
        <p:spPr>
          <a:xfrm>
            <a:off x="361950" y="1614805"/>
            <a:ext cx="4841240" cy="337185"/>
          </a:xfrm>
          <a:prstGeom prst="rect">
            <a:avLst/>
          </a:prstGeom>
          <a:solidFill>
            <a:srgbClr val="9C0308"/>
          </a:solidFill>
        </p:spPr>
        <p:txBody>
          <a:bodyPr wrap="square" rtlCol="0">
            <a:spAutoFit/>
          </a:bodyPr>
          <a:p>
            <a:pPr algn="ctr"/>
            <a:r>
              <a:rPr lang="en-US" altLang="zh-CN" sz="1600" dirty="0">
                <a:solidFill>
                  <a:schemeClr val="bg1"/>
                </a:solidFill>
              </a:rPr>
              <a:t>MACD(Moving Average Convergence and Divergence)</a:t>
            </a:r>
            <a:endParaRPr lang="en-US" altLang="zh-CN" sz="1600" dirty="0">
              <a:solidFill>
                <a:schemeClr val="bg1"/>
              </a:solidFill>
            </a:endParaRPr>
          </a:p>
        </p:txBody>
      </p:sp>
      <p:sp>
        <p:nvSpPr>
          <p:cNvPr id="11" name="文本框 10"/>
          <p:cNvSpPr txBox="1"/>
          <p:nvPr/>
        </p:nvSpPr>
        <p:spPr>
          <a:xfrm>
            <a:off x="362585" y="2013585"/>
            <a:ext cx="5113655" cy="2861310"/>
          </a:xfrm>
          <a:prstGeom prst="rect">
            <a:avLst/>
          </a:prstGeom>
          <a:noFill/>
          <a:ln w="19050">
            <a:solidFill>
              <a:srgbClr val="972022"/>
            </a:solidFill>
            <a:prstDash val="sysDash"/>
          </a:ln>
        </p:spPr>
        <p:txBody>
          <a:bodyPr wrap="square" rtlCol="0">
            <a:spAutoFit/>
          </a:bodyPr>
          <a:p>
            <a:pPr algn="l"/>
            <a:r>
              <a:rPr lang="en-US" altLang="zh-CN" sz="2000">
                <a:sym typeface="+mn-ea"/>
              </a:rPr>
              <a:t>DIFF(</a:t>
            </a:r>
            <a:r>
              <a:rPr lang="en-US" altLang="zh-CN" sz="2000">
                <a:solidFill>
                  <a:schemeClr val="accent1"/>
                </a:solidFill>
                <a:effectLst>
                  <a:outerShdw blurRad="38100" dist="25400" dir="5400000" algn="ctr" rotWithShape="0">
                    <a:srgbClr val="6E747A">
                      <a:alpha val="43000"/>
                    </a:srgbClr>
                  </a:outerShdw>
                </a:effectLst>
                <a:sym typeface="+mn-ea"/>
              </a:rPr>
              <a:t>MACD</a:t>
            </a:r>
            <a:r>
              <a:rPr lang="en-US" altLang="zh-CN" sz="2000">
                <a:sym typeface="+mn-ea"/>
              </a:rPr>
              <a:t>)=EMA(CLOSE,S)-EMA(CLOSE,P) </a:t>
            </a:r>
            <a:endParaRPr lang="en-US" altLang="zh-CN" sz="2000"/>
          </a:p>
          <a:p>
            <a:pPr algn="l"/>
            <a:r>
              <a:rPr lang="en-US" altLang="zh-CN" sz="2000">
                <a:sym typeface="+mn-ea"/>
              </a:rPr>
              <a:t>DEA(</a:t>
            </a:r>
            <a:r>
              <a:rPr lang="en-US" altLang="zh-CN" sz="2000">
                <a:solidFill>
                  <a:srgbClr val="FFC000"/>
                </a:solidFill>
                <a:sym typeface="+mn-ea"/>
              </a:rPr>
              <a:t>Signal Line</a:t>
            </a:r>
            <a:r>
              <a:rPr lang="en-US" altLang="zh-CN" sz="2000">
                <a:sym typeface="+mn-ea"/>
              </a:rPr>
              <a:t>)=EMA(DIFF,M)</a:t>
            </a:r>
            <a:endParaRPr lang="en-US" altLang="zh-CN" sz="2000">
              <a:sym typeface="+mn-ea"/>
            </a:endParaRPr>
          </a:p>
          <a:p>
            <a:pPr algn="l"/>
            <a:r>
              <a:rPr lang="en-US" altLang="zh-CN" sz="2000">
                <a:sym typeface="+mn-ea"/>
              </a:rPr>
              <a:t>S:12,P:26,</a:t>
            </a:r>
            <a:r>
              <a:rPr lang="en-US" altLang="zh-CN" sz="2000">
                <a:sym typeface="+mn-ea"/>
              </a:rPr>
              <a:t>M:9</a:t>
            </a:r>
            <a:endParaRPr lang="en-US" altLang="zh-CN" sz="2000"/>
          </a:p>
          <a:p>
            <a:pPr algn="l"/>
            <a:endParaRPr lang="en-US" altLang="zh-CN" sz="2000"/>
          </a:p>
          <a:p>
            <a:pPr algn="l"/>
            <a:r>
              <a:rPr lang="en-US" altLang="zh-CN" sz="2000">
                <a:sym typeface="+mn-ea"/>
              </a:rPr>
              <a:t>MACD(</a:t>
            </a:r>
            <a:r>
              <a:rPr lang="en-US" altLang="zh-CN" sz="2000">
                <a:gradFill>
                  <a:gsLst>
                    <a:gs pos="0">
                      <a:srgbClr val="9EE256"/>
                    </a:gs>
                    <a:gs pos="100000">
                      <a:srgbClr val="52762D"/>
                    </a:gs>
                  </a:gsLst>
                  <a:lin ang="5400000" scaled="0"/>
                </a:gradFill>
                <a:sym typeface="+mn-ea"/>
              </a:rPr>
              <a:t>histogram</a:t>
            </a:r>
            <a:r>
              <a:rPr lang="en-US" altLang="zh-CN" sz="2000">
                <a:sym typeface="+mn-ea"/>
              </a:rPr>
              <a:t>)=2*(DIFF-DEA)</a:t>
            </a:r>
            <a:endParaRPr lang="en-US" altLang="zh-CN" sz="2000"/>
          </a:p>
          <a:p>
            <a:pPr algn="l"/>
            <a:endParaRPr lang="en-US" altLang="zh-CN" sz="2000"/>
          </a:p>
          <a:p>
            <a:pPr algn="l"/>
            <a:r>
              <a:rPr lang="en-US" altLang="zh-CN" sz="2000">
                <a:sym typeface="+mn-ea"/>
              </a:rPr>
              <a:t>MACD:</a:t>
            </a:r>
            <a:endParaRPr lang="en-US" altLang="zh-CN" sz="2000"/>
          </a:p>
          <a:p>
            <a:pPr algn="l"/>
            <a:r>
              <a:rPr lang="en-US" altLang="zh-CN" sz="2000">
                <a:sym typeface="+mn-ea"/>
              </a:rPr>
              <a:t>	- =&gt; + : buy signal</a:t>
            </a:r>
            <a:endParaRPr lang="en-US" altLang="zh-CN" sz="2000"/>
          </a:p>
          <a:p>
            <a:pPr algn="l"/>
            <a:r>
              <a:rPr lang="en-US" altLang="zh-CN" sz="2000">
                <a:sym typeface="+mn-ea"/>
              </a:rPr>
              <a:t>	+ =&gt; - : sell signal</a:t>
            </a:r>
            <a:endParaRPr lang="en-US" altLang="zh-CN" sz="2000" dirty="0">
              <a:sym typeface="+mn-e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sym typeface="+mn-ea"/>
              </a:rPr>
              <a:t>技术面因子</a:t>
            </a:r>
            <a:r>
              <a:rPr lang="en-US" altLang="zh-CN">
                <a:sym typeface="+mn-ea"/>
              </a:rPr>
              <a:t>——</a:t>
            </a:r>
            <a:r>
              <a:rPr lang="zh-CN" altLang="en-US">
                <a:sym typeface="+mn-ea"/>
              </a:rPr>
              <a:t>反</a:t>
            </a:r>
            <a:r>
              <a:rPr lang="zh-CN" altLang="en-US">
                <a:sym typeface="+mn-ea"/>
              </a:rPr>
              <a:t>趋势指标</a:t>
            </a:r>
            <a:endParaRPr lang="zh-CN" altLang="en-US"/>
          </a:p>
        </p:txBody>
      </p:sp>
      <p:sp>
        <p:nvSpPr>
          <p:cNvPr id="2" name="灯片编号占位符 1"/>
          <p:cNvSpPr>
            <a:spLocks noGrp="1"/>
          </p:cNvSpPr>
          <p:nvPr>
            <p:ph type="sldNum" sz="quarter" idx="12"/>
          </p:nvPr>
        </p:nvSpPr>
        <p:spPr/>
        <p:txBody>
          <a:bodyPr/>
          <a:p>
            <a:fld id="{1827CD8D-0C45-4313-8514-3276C2338651}" type="slidenum">
              <a:rPr lang="zh-CN" altLang="en-US" smtClean="0"/>
            </a:fld>
            <a:endParaRPr lang="zh-CN" altLang="en-US" dirty="0"/>
          </a:p>
        </p:txBody>
      </p:sp>
      <p:pic>
        <p:nvPicPr>
          <p:cNvPr id="4" name="图片 3"/>
          <p:cNvPicPr>
            <a:picLocks noChangeAspect="1"/>
          </p:cNvPicPr>
          <p:nvPr/>
        </p:nvPicPr>
        <p:blipFill>
          <a:blip r:embed="rId1"/>
          <a:stretch>
            <a:fillRect/>
          </a:stretch>
        </p:blipFill>
        <p:spPr>
          <a:xfrm>
            <a:off x="5728335" y="786765"/>
            <a:ext cx="6461760" cy="5509260"/>
          </a:xfrm>
          <a:prstGeom prst="rect">
            <a:avLst/>
          </a:prstGeom>
        </p:spPr>
      </p:pic>
      <p:sp>
        <p:nvSpPr>
          <p:cNvPr id="6" name="文本框 5"/>
          <p:cNvSpPr txBox="1"/>
          <p:nvPr/>
        </p:nvSpPr>
        <p:spPr>
          <a:xfrm>
            <a:off x="8239760" y="4900930"/>
            <a:ext cx="1439545" cy="368300"/>
          </a:xfrm>
          <a:prstGeom prst="rect">
            <a:avLst/>
          </a:prstGeom>
          <a:noFill/>
        </p:spPr>
        <p:txBody>
          <a:bodyPr wrap="square" rtlCol="0">
            <a:spAutoFit/>
          </a:bodyPr>
          <a:p>
            <a:r>
              <a:rPr lang="en-US" altLang="zh-CN">
                <a:solidFill>
                  <a:srgbClr val="759779"/>
                </a:solidFill>
              </a:rPr>
              <a:t>Buy Signal</a:t>
            </a:r>
            <a:endParaRPr lang="en-US" altLang="zh-CN">
              <a:solidFill>
                <a:srgbClr val="759779"/>
              </a:solidFill>
            </a:endParaRPr>
          </a:p>
        </p:txBody>
      </p:sp>
      <p:sp>
        <p:nvSpPr>
          <p:cNvPr id="7" name="文本框 6"/>
          <p:cNvSpPr txBox="1"/>
          <p:nvPr/>
        </p:nvSpPr>
        <p:spPr>
          <a:xfrm>
            <a:off x="7147560" y="5755640"/>
            <a:ext cx="1346200" cy="368300"/>
          </a:xfrm>
          <a:prstGeom prst="rect">
            <a:avLst/>
          </a:prstGeom>
          <a:noFill/>
        </p:spPr>
        <p:txBody>
          <a:bodyPr wrap="square" rtlCol="0">
            <a:spAutoFit/>
          </a:bodyPr>
          <a:p>
            <a:r>
              <a:rPr lang="en-US" altLang="zh-CN">
                <a:solidFill>
                  <a:srgbClr val="9E7E85"/>
                </a:solidFill>
              </a:rPr>
              <a:t>Sell Signal</a:t>
            </a:r>
            <a:endParaRPr lang="en-US" altLang="zh-CN">
              <a:solidFill>
                <a:srgbClr val="9E7E85"/>
              </a:solidFill>
            </a:endParaRPr>
          </a:p>
        </p:txBody>
      </p:sp>
      <p:sp>
        <p:nvSpPr>
          <p:cNvPr id="8" name="文本框 7"/>
          <p:cNvSpPr txBox="1"/>
          <p:nvPr/>
        </p:nvSpPr>
        <p:spPr>
          <a:xfrm>
            <a:off x="179705" y="4267200"/>
            <a:ext cx="3239770" cy="398780"/>
          </a:xfrm>
          <a:prstGeom prst="rect">
            <a:avLst/>
          </a:prstGeom>
          <a:solidFill>
            <a:srgbClr val="9C0308"/>
          </a:solidFill>
        </p:spPr>
        <p:txBody>
          <a:bodyPr wrap="square" rtlCol="0">
            <a:spAutoFit/>
          </a:bodyPr>
          <a:p>
            <a:pPr algn="ctr"/>
            <a:r>
              <a:rPr lang="en-US" altLang="zh-CN" sz="2000" dirty="0">
                <a:solidFill>
                  <a:schemeClr val="bg1"/>
                </a:solidFill>
              </a:rPr>
              <a:t>CCI(Commodity Chanel Index)</a:t>
            </a:r>
            <a:endParaRPr lang="en-US" altLang="zh-CN" sz="2000" dirty="0">
              <a:solidFill>
                <a:schemeClr val="bg1"/>
              </a:solidFill>
            </a:endParaRPr>
          </a:p>
        </p:txBody>
      </p:sp>
      <p:sp>
        <p:nvSpPr>
          <p:cNvPr id="11" name="文本框 10"/>
          <p:cNvSpPr txBox="1"/>
          <p:nvPr/>
        </p:nvSpPr>
        <p:spPr>
          <a:xfrm>
            <a:off x="180340" y="4665980"/>
            <a:ext cx="5113655" cy="1630045"/>
          </a:xfrm>
          <a:prstGeom prst="rect">
            <a:avLst/>
          </a:prstGeom>
          <a:noFill/>
          <a:ln w="19050">
            <a:solidFill>
              <a:srgbClr val="972022"/>
            </a:solidFill>
            <a:prstDash val="sysDash"/>
          </a:ln>
        </p:spPr>
        <p:txBody>
          <a:bodyPr wrap="square" rtlCol="0">
            <a:spAutoFit/>
          </a:bodyPr>
          <a:p>
            <a:pPr algn="l"/>
            <a:r>
              <a:rPr lang="en-US" altLang="zh-CN" sz="2000">
                <a:sym typeface="+mn-ea"/>
              </a:rPr>
              <a:t>TYP(Typical Price)=(HIGH+LOW+CLOSE)/3</a:t>
            </a:r>
            <a:endParaRPr lang="en-US" altLang="zh-CN" sz="2000"/>
          </a:p>
          <a:p>
            <a:pPr algn="l"/>
            <a:r>
              <a:rPr lang="en-US" altLang="zh-CN" sz="2000">
                <a:sym typeface="+mn-ea"/>
              </a:rPr>
              <a:t>CCI=(TYP-MA(TYP,M))/(0.015*AVEDEV(TYP,M))</a:t>
            </a:r>
            <a:endParaRPr lang="en-US" altLang="zh-CN" sz="2000">
              <a:sym typeface="+mn-ea"/>
            </a:endParaRPr>
          </a:p>
          <a:p>
            <a:pPr algn="l"/>
            <a:endParaRPr lang="en-US" altLang="zh-CN" sz="2000"/>
          </a:p>
          <a:p>
            <a:pPr algn="l"/>
            <a:r>
              <a:rPr lang="en-US" altLang="zh-CN" sz="2000">
                <a:sym typeface="+mn-ea"/>
              </a:rPr>
              <a:t>M(period): 4-hour, dayly, weekly</a:t>
            </a:r>
            <a:endParaRPr lang="en-US" altLang="zh-CN" sz="2000"/>
          </a:p>
          <a:p>
            <a:pPr algn="l"/>
            <a:r>
              <a:rPr lang="en-US" altLang="zh-CN" sz="2000">
                <a:sym typeface="+mn-ea"/>
              </a:rPr>
              <a:t>	   20d,30d,40d</a:t>
            </a:r>
            <a:endParaRPr lang="en-US" altLang="zh-CN" sz="2000" dirty="0">
              <a:sym typeface="+mn-ea"/>
            </a:endParaRPr>
          </a:p>
        </p:txBody>
      </p:sp>
      <p:sp>
        <p:nvSpPr>
          <p:cNvPr id="9" name="文本框 8"/>
          <p:cNvSpPr txBox="1"/>
          <p:nvPr/>
        </p:nvSpPr>
        <p:spPr>
          <a:xfrm>
            <a:off x="179705" y="868680"/>
            <a:ext cx="2165350" cy="398780"/>
          </a:xfrm>
          <a:prstGeom prst="rect">
            <a:avLst/>
          </a:prstGeom>
          <a:solidFill>
            <a:srgbClr val="9C0308"/>
          </a:solidFill>
        </p:spPr>
        <p:txBody>
          <a:bodyPr wrap="square" rtlCol="0">
            <a:spAutoFit/>
          </a:bodyPr>
          <a:p>
            <a:pPr algn="ctr"/>
            <a:r>
              <a:rPr lang="en-US" altLang="zh-CN" sz="2000" dirty="0">
                <a:solidFill>
                  <a:schemeClr val="bg1"/>
                </a:solidFill>
              </a:rPr>
              <a:t>KDJ(Stochastic)</a:t>
            </a:r>
            <a:endParaRPr lang="en-US" altLang="zh-CN" sz="2000" dirty="0">
              <a:solidFill>
                <a:schemeClr val="bg1"/>
              </a:solidFill>
            </a:endParaRPr>
          </a:p>
        </p:txBody>
      </p:sp>
      <p:sp>
        <p:nvSpPr>
          <p:cNvPr id="10" name="文本框 9"/>
          <p:cNvSpPr txBox="1"/>
          <p:nvPr/>
        </p:nvSpPr>
        <p:spPr>
          <a:xfrm>
            <a:off x="180340" y="1267460"/>
            <a:ext cx="5720080" cy="2306955"/>
          </a:xfrm>
          <a:prstGeom prst="rect">
            <a:avLst/>
          </a:prstGeom>
          <a:noFill/>
          <a:ln w="19050">
            <a:solidFill>
              <a:srgbClr val="972022"/>
            </a:solidFill>
            <a:prstDash val="sysDash"/>
          </a:ln>
        </p:spPr>
        <p:txBody>
          <a:bodyPr wrap="square" rtlCol="0">
            <a:spAutoFit/>
          </a:bodyPr>
          <a:p>
            <a:pPr algn="l"/>
            <a:r>
              <a:rPr lang="en-US" altLang="zh-CN">
                <a:sym typeface="+mn-ea"/>
              </a:rPr>
              <a:t>RSV=(CLOSE-LLV(LOW,N))/(HHV(HIGH,N)-LLV(LOW,N))*100</a:t>
            </a:r>
            <a:endParaRPr lang="en-US" altLang="zh-CN" b="1"/>
          </a:p>
          <a:p>
            <a:pPr algn="l"/>
            <a:r>
              <a:rPr lang="en-US" altLang="zh-CN">
                <a:sym typeface="+mn-ea"/>
              </a:rPr>
              <a:t>K=SMA(RSV,P1,1)	0~100</a:t>
            </a:r>
            <a:endParaRPr lang="en-US" altLang="zh-CN"/>
          </a:p>
          <a:p>
            <a:pPr algn="l"/>
            <a:r>
              <a:rPr lang="en-US" altLang="zh-CN">
                <a:sym typeface="+mn-ea"/>
              </a:rPr>
              <a:t>D=SMA(K,P2,1)	0~100</a:t>
            </a:r>
            <a:endParaRPr lang="en-US" altLang="zh-CN"/>
          </a:p>
          <a:p>
            <a:pPr algn="l"/>
            <a:r>
              <a:rPr lang="en-US" altLang="zh-CN">
                <a:sym typeface="+mn-ea"/>
              </a:rPr>
              <a:t>		D&gt;80:Overbought</a:t>
            </a:r>
            <a:endParaRPr lang="en-US" altLang="zh-CN"/>
          </a:p>
          <a:p>
            <a:pPr algn="l"/>
            <a:r>
              <a:rPr lang="en-US" altLang="zh-CN">
                <a:sym typeface="+mn-ea"/>
              </a:rPr>
              <a:t>		D&lt;20:Oversold</a:t>
            </a:r>
            <a:endParaRPr lang="en-US" altLang="zh-CN">
              <a:sym typeface="+mn-ea"/>
            </a:endParaRPr>
          </a:p>
          <a:p>
            <a:pPr algn="l"/>
            <a:r>
              <a:rPr lang="en-US" altLang="zh-CN">
                <a:sym typeface="+mn-ea"/>
              </a:rPr>
              <a:t>		K cross above D:Buy Signal</a:t>
            </a:r>
            <a:endParaRPr lang="en-US" altLang="zh-CN">
              <a:sym typeface="+mn-ea"/>
            </a:endParaRPr>
          </a:p>
          <a:p>
            <a:pPr algn="l"/>
            <a:r>
              <a:rPr lang="en-US" altLang="zh-CN">
                <a:sym typeface="+mn-ea"/>
              </a:rPr>
              <a:t>		K cross below D:Sell Signal</a:t>
            </a:r>
            <a:endParaRPr lang="en-US" altLang="zh-CN"/>
          </a:p>
          <a:p>
            <a:pPr algn="l"/>
            <a:r>
              <a:rPr lang="en-US" altLang="zh-CN">
                <a:sym typeface="+mn-ea"/>
              </a:rPr>
              <a:t>J=3*K-2*D</a:t>
            </a:r>
            <a:endParaRPr lang="en-US" altLang="zh-CN" dirty="0">
              <a:sym typeface="+mn-e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sym typeface="+mn-ea"/>
              </a:rPr>
              <a:t>技术面因子</a:t>
            </a:r>
            <a:r>
              <a:rPr lang="en-US" altLang="zh-CN">
                <a:sym typeface="+mn-ea"/>
              </a:rPr>
              <a:t>——</a:t>
            </a:r>
            <a:r>
              <a:rPr lang="zh-CN" altLang="en-US">
                <a:sym typeface="+mn-ea"/>
              </a:rPr>
              <a:t>反</a:t>
            </a:r>
            <a:r>
              <a:rPr lang="zh-CN" altLang="en-US">
                <a:sym typeface="+mn-ea"/>
              </a:rPr>
              <a:t>趋势指标</a:t>
            </a:r>
            <a:endParaRPr lang="zh-CN" altLang="en-US"/>
          </a:p>
        </p:txBody>
      </p:sp>
      <p:sp>
        <p:nvSpPr>
          <p:cNvPr id="2" name="灯片编号占位符 1"/>
          <p:cNvSpPr>
            <a:spLocks noGrp="1"/>
          </p:cNvSpPr>
          <p:nvPr>
            <p:ph type="sldNum" sz="quarter" idx="12"/>
          </p:nvPr>
        </p:nvSpPr>
        <p:spPr/>
        <p:txBody>
          <a:bodyPr/>
          <a:p>
            <a:fld id="{1827CD8D-0C45-4313-8514-3276C2338651}" type="slidenum">
              <a:rPr lang="zh-CN" altLang="en-US" smtClean="0"/>
            </a:fld>
            <a:endParaRPr lang="zh-CN" altLang="en-US" dirty="0"/>
          </a:p>
        </p:txBody>
      </p:sp>
      <p:pic>
        <p:nvPicPr>
          <p:cNvPr id="6" name="图片 5"/>
          <p:cNvPicPr>
            <a:picLocks noChangeAspect="1"/>
          </p:cNvPicPr>
          <p:nvPr/>
        </p:nvPicPr>
        <p:blipFill>
          <a:blip r:embed="rId1"/>
          <a:stretch>
            <a:fillRect/>
          </a:stretch>
        </p:blipFill>
        <p:spPr>
          <a:xfrm>
            <a:off x="146685" y="2098040"/>
            <a:ext cx="6136640" cy="3896995"/>
          </a:xfrm>
          <a:prstGeom prst="rect">
            <a:avLst/>
          </a:prstGeom>
        </p:spPr>
      </p:pic>
      <p:pic>
        <p:nvPicPr>
          <p:cNvPr id="8" name="图片 7"/>
          <p:cNvPicPr>
            <a:picLocks noChangeAspect="1"/>
          </p:cNvPicPr>
          <p:nvPr/>
        </p:nvPicPr>
        <p:blipFill>
          <a:blip r:embed="rId2"/>
          <a:stretch>
            <a:fillRect/>
          </a:stretch>
        </p:blipFill>
        <p:spPr>
          <a:xfrm>
            <a:off x="6400165" y="2185670"/>
            <a:ext cx="5456555" cy="3740785"/>
          </a:xfrm>
          <a:prstGeom prst="rect">
            <a:avLst/>
          </a:prstGeom>
        </p:spPr>
      </p:pic>
      <p:sp>
        <p:nvSpPr>
          <p:cNvPr id="9" name="文本框 8"/>
          <p:cNvSpPr txBox="1"/>
          <p:nvPr/>
        </p:nvSpPr>
        <p:spPr>
          <a:xfrm>
            <a:off x="8051165" y="4555490"/>
            <a:ext cx="948055" cy="306705"/>
          </a:xfrm>
          <a:prstGeom prst="rect">
            <a:avLst/>
          </a:prstGeom>
          <a:noFill/>
        </p:spPr>
        <p:txBody>
          <a:bodyPr wrap="square" rtlCol="0">
            <a:spAutoFit/>
          </a:bodyPr>
          <a:p>
            <a:r>
              <a:rPr lang="en-US" altLang="zh-CN" sz="1400">
                <a:solidFill>
                  <a:srgbClr val="972022"/>
                </a:solidFill>
              </a:rPr>
              <a:t>sell signal</a:t>
            </a:r>
            <a:endParaRPr lang="en-US" altLang="zh-CN" sz="1400">
              <a:solidFill>
                <a:srgbClr val="972022"/>
              </a:solidFill>
            </a:endParaRPr>
          </a:p>
        </p:txBody>
      </p:sp>
      <p:sp>
        <p:nvSpPr>
          <p:cNvPr id="10" name="文本框 9"/>
          <p:cNvSpPr txBox="1"/>
          <p:nvPr/>
        </p:nvSpPr>
        <p:spPr>
          <a:xfrm>
            <a:off x="8051165" y="5360035"/>
            <a:ext cx="948055" cy="306705"/>
          </a:xfrm>
          <a:prstGeom prst="rect">
            <a:avLst/>
          </a:prstGeom>
          <a:noFill/>
        </p:spPr>
        <p:txBody>
          <a:bodyPr wrap="square" rtlCol="0">
            <a:spAutoFit/>
          </a:bodyPr>
          <a:p>
            <a:r>
              <a:rPr lang="en-US" altLang="zh-CN" sz="1400">
                <a:solidFill>
                  <a:srgbClr val="759779"/>
                </a:solidFill>
              </a:rPr>
              <a:t>buy signal</a:t>
            </a:r>
            <a:endParaRPr lang="en-US" altLang="zh-CN" sz="1400">
              <a:solidFill>
                <a:srgbClr val="759779"/>
              </a:solidFill>
            </a:endParaRPr>
          </a:p>
        </p:txBody>
      </p:sp>
      <p:sp>
        <p:nvSpPr>
          <p:cNvPr id="4" name="文本框 3"/>
          <p:cNvSpPr txBox="1"/>
          <p:nvPr/>
        </p:nvSpPr>
        <p:spPr>
          <a:xfrm>
            <a:off x="6283325" y="1056640"/>
            <a:ext cx="3054350" cy="398780"/>
          </a:xfrm>
          <a:prstGeom prst="rect">
            <a:avLst/>
          </a:prstGeom>
          <a:solidFill>
            <a:srgbClr val="9C0308"/>
          </a:solidFill>
        </p:spPr>
        <p:txBody>
          <a:bodyPr wrap="square" rtlCol="0">
            <a:spAutoFit/>
          </a:bodyPr>
          <a:p>
            <a:pPr algn="ctr"/>
            <a:r>
              <a:rPr lang="en-US" altLang="zh-CN" sz="2000" dirty="0">
                <a:solidFill>
                  <a:schemeClr val="bg1"/>
                </a:solidFill>
              </a:rPr>
              <a:t>RSI(Relative Strength Index)</a:t>
            </a:r>
            <a:endParaRPr lang="en-US" altLang="zh-CN" sz="2000" dirty="0">
              <a:solidFill>
                <a:schemeClr val="bg1"/>
              </a:solidFill>
            </a:endParaRPr>
          </a:p>
        </p:txBody>
      </p:sp>
      <p:sp>
        <p:nvSpPr>
          <p:cNvPr id="11" name="文本框 10"/>
          <p:cNvSpPr txBox="1"/>
          <p:nvPr/>
        </p:nvSpPr>
        <p:spPr>
          <a:xfrm>
            <a:off x="6283960" y="1455420"/>
            <a:ext cx="5782945" cy="583565"/>
          </a:xfrm>
          <a:prstGeom prst="rect">
            <a:avLst/>
          </a:prstGeom>
          <a:noFill/>
          <a:ln w="19050">
            <a:solidFill>
              <a:srgbClr val="972022"/>
            </a:solidFill>
            <a:prstDash val="sysDash"/>
          </a:ln>
        </p:spPr>
        <p:txBody>
          <a:bodyPr wrap="square" rtlCol="0">
            <a:spAutoFit/>
          </a:bodyPr>
          <a:p>
            <a:pPr algn="l"/>
            <a:r>
              <a:rPr lang="en-US" altLang="zh-CN" sz="1600">
                <a:sym typeface="+mn-ea"/>
              </a:rPr>
              <a:t>RSI=SMA(MAX(CLOSE-LC,0),N1,1)/SMA(ABS(CLOSE-LC),N1,1))*100</a:t>
            </a:r>
            <a:endParaRPr lang="en-US" altLang="zh-CN" sz="1600"/>
          </a:p>
          <a:p>
            <a:pPr algn="l"/>
            <a:r>
              <a:rPr lang="en-US" altLang="zh-CN" sz="1600">
                <a:sym typeface="+mn-ea"/>
              </a:rPr>
              <a:t>N1:14d</a:t>
            </a:r>
            <a:endParaRPr lang="en-US" altLang="zh-CN" sz="1600" dirty="0">
              <a:sym typeface="+mn-ea"/>
            </a:endParaRPr>
          </a:p>
        </p:txBody>
      </p:sp>
      <p:sp>
        <p:nvSpPr>
          <p:cNvPr id="13" name="文本框 12"/>
          <p:cNvSpPr txBox="1"/>
          <p:nvPr/>
        </p:nvSpPr>
        <p:spPr>
          <a:xfrm>
            <a:off x="227965" y="1056640"/>
            <a:ext cx="4777105" cy="398780"/>
          </a:xfrm>
          <a:prstGeom prst="rect">
            <a:avLst/>
          </a:prstGeom>
          <a:solidFill>
            <a:srgbClr val="9C0308"/>
          </a:solidFill>
        </p:spPr>
        <p:txBody>
          <a:bodyPr wrap="square" rtlCol="0">
            <a:spAutoFit/>
          </a:bodyPr>
          <a:p>
            <a:pPr algn="ctr"/>
            <a:r>
              <a:rPr lang="en-US" altLang="zh-CN" sz="2000" dirty="0">
                <a:solidFill>
                  <a:schemeClr val="bg1"/>
                </a:solidFill>
              </a:rPr>
              <a:t>W%R(Williams Overbought/Oversold Index)</a:t>
            </a:r>
            <a:endParaRPr lang="en-US" altLang="zh-CN" sz="2000" dirty="0">
              <a:solidFill>
                <a:schemeClr val="bg1"/>
              </a:solidFill>
            </a:endParaRPr>
          </a:p>
        </p:txBody>
      </p:sp>
      <p:sp>
        <p:nvSpPr>
          <p:cNvPr id="14" name="文本框 13"/>
          <p:cNvSpPr txBox="1"/>
          <p:nvPr/>
        </p:nvSpPr>
        <p:spPr>
          <a:xfrm>
            <a:off x="228600" y="1455420"/>
            <a:ext cx="5782945" cy="583565"/>
          </a:xfrm>
          <a:prstGeom prst="rect">
            <a:avLst/>
          </a:prstGeom>
          <a:noFill/>
          <a:ln w="19050">
            <a:solidFill>
              <a:srgbClr val="972022"/>
            </a:solidFill>
            <a:prstDash val="sysDash"/>
          </a:ln>
        </p:spPr>
        <p:txBody>
          <a:bodyPr wrap="square" rtlCol="0">
            <a:spAutoFit/>
          </a:bodyPr>
          <a:p>
            <a:pPr algn="l"/>
            <a:r>
              <a:rPr lang="en-US" altLang="zh-CN" sz="1600">
                <a:sym typeface="+mn-ea"/>
              </a:rPr>
              <a:t>RSV=(HHV(HIGH,N)-CLOSE)/(HHV(HIGH,N)-LLV(LOWW,N))*100</a:t>
            </a:r>
            <a:endParaRPr lang="en-US" altLang="zh-CN" sz="1600"/>
          </a:p>
          <a:p>
            <a:pPr algn="l"/>
            <a:r>
              <a:rPr lang="en-US" altLang="zh-CN" sz="1600">
                <a:sym typeface="+mn-ea"/>
              </a:rPr>
              <a:t>W%R=SMA(RSV,P1,1)</a:t>
            </a:r>
            <a:endParaRPr lang="en-US" altLang="zh-CN" sz="1600" dirty="0">
              <a:sym typeface="+mn-ea"/>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sym typeface="+mn-ea"/>
              </a:rPr>
              <a:t>技术面因子</a:t>
            </a:r>
            <a:r>
              <a:rPr lang="en-US" altLang="zh-CN">
                <a:sym typeface="+mn-ea"/>
              </a:rPr>
              <a:t>——</a:t>
            </a:r>
            <a:r>
              <a:rPr lang="zh-CN" altLang="en-US">
                <a:sym typeface="+mn-ea"/>
              </a:rPr>
              <a:t>能量</a:t>
            </a:r>
            <a:r>
              <a:rPr lang="zh-CN" altLang="en-US">
                <a:sym typeface="+mn-ea"/>
              </a:rPr>
              <a:t>指标</a:t>
            </a:r>
            <a:endParaRPr lang="zh-CN" altLang="en-US"/>
          </a:p>
        </p:txBody>
      </p:sp>
      <p:sp>
        <p:nvSpPr>
          <p:cNvPr id="2" name="灯片编号占位符 1"/>
          <p:cNvSpPr>
            <a:spLocks noGrp="1"/>
          </p:cNvSpPr>
          <p:nvPr>
            <p:ph type="sldNum" sz="quarter" idx="12"/>
          </p:nvPr>
        </p:nvSpPr>
        <p:spPr/>
        <p:txBody>
          <a:bodyPr/>
          <a:p>
            <a:fld id="{1827CD8D-0C45-4313-8514-3276C2338651}" type="slidenum">
              <a:rPr lang="zh-CN" altLang="en-US" smtClean="0"/>
            </a:fld>
            <a:endParaRPr lang="zh-CN" altLang="en-US" dirty="0"/>
          </a:p>
        </p:txBody>
      </p:sp>
      <p:sp>
        <p:nvSpPr>
          <p:cNvPr id="12" name="文本框 11"/>
          <p:cNvSpPr txBox="1"/>
          <p:nvPr/>
        </p:nvSpPr>
        <p:spPr>
          <a:xfrm>
            <a:off x="343535" y="1054100"/>
            <a:ext cx="1067435" cy="398780"/>
          </a:xfrm>
          <a:prstGeom prst="rect">
            <a:avLst/>
          </a:prstGeom>
          <a:solidFill>
            <a:srgbClr val="9C0308"/>
          </a:solidFill>
        </p:spPr>
        <p:txBody>
          <a:bodyPr wrap="square" rtlCol="0">
            <a:spAutoFit/>
          </a:bodyPr>
          <a:p>
            <a:pPr algn="ctr"/>
            <a:r>
              <a:rPr lang="en-US" altLang="zh-CN" sz="2000" dirty="0">
                <a:solidFill>
                  <a:schemeClr val="bg1"/>
                </a:solidFill>
              </a:rPr>
              <a:t>ARBR</a:t>
            </a:r>
            <a:endParaRPr lang="en-US" altLang="zh-CN" sz="2000" dirty="0">
              <a:solidFill>
                <a:schemeClr val="bg1"/>
              </a:solidFill>
            </a:endParaRPr>
          </a:p>
        </p:txBody>
      </p:sp>
      <p:sp>
        <p:nvSpPr>
          <p:cNvPr id="13" name="文本框 12"/>
          <p:cNvSpPr txBox="1"/>
          <p:nvPr/>
        </p:nvSpPr>
        <p:spPr>
          <a:xfrm>
            <a:off x="343535" y="1452880"/>
            <a:ext cx="9523730" cy="1630045"/>
          </a:xfrm>
          <a:prstGeom prst="rect">
            <a:avLst/>
          </a:prstGeom>
          <a:noFill/>
          <a:ln w="19050">
            <a:solidFill>
              <a:srgbClr val="972022"/>
            </a:solidFill>
            <a:prstDash val="sysDash"/>
          </a:ln>
        </p:spPr>
        <p:txBody>
          <a:bodyPr wrap="square" rtlCol="0">
            <a:spAutoFit/>
          </a:bodyPr>
          <a:p>
            <a:pPr algn="l"/>
            <a:r>
              <a:rPr lang="en-US" altLang="zh-CN" sz="2000" b="1">
                <a:sym typeface="+mn-ea"/>
              </a:rPr>
              <a:t>AR</a:t>
            </a:r>
            <a:r>
              <a:rPr lang="en-US" altLang="zh-CN" sz="2000">
                <a:sym typeface="+mn-ea"/>
              </a:rPr>
              <a:t>=SUM(HIGH-OPEN,M)/SUM(OPEN-LOW,M)*100</a:t>
            </a:r>
            <a:endParaRPr lang="en-US" altLang="zh-CN" sz="2000"/>
          </a:p>
          <a:p>
            <a:pPr algn="l"/>
            <a:r>
              <a:rPr lang="en-US" altLang="zh-CN" sz="2000" b="1">
                <a:sym typeface="+mn-ea"/>
              </a:rPr>
              <a:t>BR</a:t>
            </a:r>
            <a:r>
              <a:rPr lang="en-US" altLang="zh-CN" sz="2000">
                <a:sym typeface="+mn-ea"/>
              </a:rPr>
              <a:t>=SUM(MAX(0,HIGH-REF(CLOSE,1)),M)/SUM(MAX(0,REF(CLOSE,1)-LOW),M)*100</a:t>
            </a:r>
            <a:endParaRPr lang="en-US" altLang="zh-CN" sz="2000"/>
          </a:p>
          <a:p>
            <a:pPr algn="l"/>
            <a:r>
              <a:rPr lang="en-US" altLang="zh-CN" sz="2000">
                <a:sym typeface="+mn-ea"/>
              </a:rPr>
              <a:t>M:26d</a:t>
            </a:r>
            <a:endParaRPr lang="en-US" altLang="zh-CN" sz="2000"/>
          </a:p>
          <a:p>
            <a:pPr algn="l"/>
            <a:r>
              <a:rPr lang="en-US" altLang="zh-CN" sz="2000">
                <a:sym typeface="+mn-ea"/>
              </a:rPr>
              <a:t>BR&lt;AR &amp; AR&lt;50: Buy Signal</a:t>
            </a:r>
            <a:endParaRPr lang="en-US" altLang="zh-CN" sz="2000"/>
          </a:p>
          <a:p>
            <a:pPr algn="l"/>
            <a:r>
              <a:rPr lang="en-US" altLang="zh-CN" sz="2000">
                <a:sym typeface="+mn-ea"/>
              </a:rPr>
              <a:t>BR&lt;AR =&gt; BR&gt;AR: Buy Signal</a:t>
            </a:r>
            <a:endParaRPr lang="zh-CN" altLang="en-US" sz="2000" dirty="0"/>
          </a:p>
        </p:txBody>
      </p:sp>
      <p:sp>
        <p:nvSpPr>
          <p:cNvPr id="5" name="文本框 4"/>
          <p:cNvSpPr txBox="1"/>
          <p:nvPr/>
        </p:nvSpPr>
        <p:spPr>
          <a:xfrm>
            <a:off x="343535" y="3361690"/>
            <a:ext cx="1067435" cy="398780"/>
          </a:xfrm>
          <a:prstGeom prst="rect">
            <a:avLst/>
          </a:prstGeom>
          <a:solidFill>
            <a:srgbClr val="9C0308"/>
          </a:solidFill>
        </p:spPr>
        <p:txBody>
          <a:bodyPr wrap="square" rtlCol="0">
            <a:spAutoFit/>
          </a:bodyPr>
          <a:p>
            <a:pPr algn="ctr"/>
            <a:r>
              <a:rPr lang="en-US" altLang="zh-CN" sz="2000" dirty="0">
                <a:solidFill>
                  <a:schemeClr val="bg1"/>
                </a:solidFill>
              </a:rPr>
              <a:t>CR</a:t>
            </a:r>
            <a:endParaRPr lang="en-US" altLang="zh-CN" sz="2000" dirty="0">
              <a:solidFill>
                <a:schemeClr val="bg1"/>
              </a:solidFill>
            </a:endParaRPr>
          </a:p>
        </p:txBody>
      </p:sp>
      <p:sp>
        <p:nvSpPr>
          <p:cNvPr id="6" name="文本框 5"/>
          <p:cNvSpPr txBox="1"/>
          <p:nvPr/>
        </p:nvSpPr>
        <p:spPr>
          <a:xfrm>
            <a:off x="343535" y="3760470"/>
            <a:ext cx="8326755" cy="706755"/>
          </a:xfrm>
          <a:prstGeom prst="rect">
            <a:avLst/>
          </a:prstGeom>
          <a:noFill/>
          <a:ln w="19050">
            <a:solidFill>
              <a:srgbClr val="972022"/>
            </a:solidFill>
            <a:prstDash val="sysDash"/>
          </a:ln>
        </p:spPr>
        <p:txBody>
          <a:bodyPr wrap="square" rtlCol="0">
            <a:spAutoFit/>
          </a:bodyPr>
          <a:p>
            <a:pPr algn="l"/>
            <a:r>
              <a:rPr lang="en-US" altLang="zh-CN" sz="2000">
                <a:sym typeface="+mn-ea"/>
              </a:rPr>
              <a:t>MID=(HIGH+LOW+CLOSE)/3</a:t>
            </a:r>
            <a:endParaRPr lang="en-US" altLang="zh-CN" sz="2000"/>
          </a:p>
          <a:p>
            <a:pPr algn="l"/>
            <a:r>
              <a:rPr lang="en-US" altLang="zh-CN" sz="2000">
                <a:sym typeface="+mn-ea"/>
              </a:rPr>
              <a:t>CR=SUM(MAX(0,HIGH-REF(MID,1)),M)/SUM(MAX(0,REF(MID,1)-L),M)*100</a:t>
            </a:r>
            <a:endParaRPr lang="zh-CN" altLang="en-US" sz="2000" dirty="0"/>
          </a:p>
        </p:txBody>
      </p:sp>
      <p:sp>
        <p:nvSpPr>
          <p:cNvPr id="7" name="文本框 6"/>
          <p:cNvSpPr txBox="1"/>
          <p:nvPr/>
        </p:nvSpPr>
        <p:spPr>
          <a:xfrm>
            <a:off x="343535" y="4786630"/>
            <a:ext cx="1969770" cy="398780"/>
          </a:xfrm>
          <a:prstGeom prst="rect">
            <a:avLst/>
          </a:prstGeom>
          <a:solidFill>
            <a:srgbClr val="9C0308"/>
          </a:solidFill>
        </p:spPr>
        <p:txBody>
          <a:bodyPr wrap="square" rtlCol="0">
            <a:spAutoFit/>
          </a:bodyPr>
          <a:p>
            <a:pPr algn="ctr"/>
            <a:r>
              <a:rPr lang="en-US" altLang="zh-CN" sz="2000" dirty="0">
                <a:solidFill>
                  <a:schemeClr val="bg1"/>
                </a:solidFill>
              </a:rPr>
              <a:t>VR(Volume Ratio)</a:t>
            </a:r>
            <a:endParaRPr lang="en-US" altLang="zh-CN" sz="2000" dirty="0">
              <a:solidFill>
                <a:schemeClr val="bg1"/>
              </a:solidFill>
            </a:endParaRPr>
          </a:p>
        </p:txBody>
      </p:sp>
      <p:sp>
        <p:nvSpPr>
          <p:cNvPr id="8" name="文本框 7"/>
          <p:cNvSpPr txBox="1"/>
          <p:nvPr/>
        </p:nvSpPr>
        <p:spPr>
          <a:xfrm>
            <a:off x="343535" y="5185410"/>
            <a:ext cx="7352030" cy="706755"/>
          </a:xfrm>
          <a:prstGeom prst="rect">
            <a:avLst/>
          </a:prstGeom>
          <a:noFill/>
          <a:ln w="19050">
            <a:solidFill>
              <a:srgbClr val="972022"/>
            </a:solidFill>
            <a:prstDash val="sysDash"/>
          </a:ln>
        </p:spPr>
        <p:txBody>
          <a:bodyPr wrap="square" rtlCol="0">
            <a:spAutoFit/>
          </a:bodyPr>
          <a:p>
            <a:pPr algn="l"/>
            <a:r>
              <a:rPr lang="en-US" altLang="zh-CN" sz="2000">
                <a:sym typeface="+mn-ea"/>
              </a:rPr>
              <a:t>LC=REF(CLOSE,1)</a:t>
            </a:r>
            <a:endParaRPr lang="en-US" altLang="zh-CN" sz="2000"/>
          </a:p>
          <a:p>
            <a:pPr algn="l"/>
            <a:r>
              <a:rPr lang="en-US" altLang="zh-CN" sz="2000">
                <a:sym typeface="+mn-ea"/>
              </a:rPr>
              <a:t>VR=SUM(IF(CLOSE&gt;LC,VOL,0),M)/SUM(IF(CLOSE&lt;=LC,VOL,0),M)*100</a:t>
            </a:r>
            <a:endParaRPr lang="zh-CN" altLang="en-US" sz="20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sym typeface="+mn-ea"/>
              </a:rPr>
              <a:t>技术面因子</a:t>
            </a:r>
            <a:r>
              <a:rPr lang="en-US" altLang="zh-CN">
                <a:sym typeface="+mn-ea"/>
              </a:rPr>
              <a:t>——</a:t>
            </a:r>
            <a:r>
              <a:rPr lang="zh-CN" altLang="en-US">
                <a:sym typeface="+mn-ea"/>
              </a:rPr>
              <a:t>成交量</a:t>
            </a:r>
            <a:r>
              <a:rPr lang="zh-CN" altLang="en-US">
                <a:sym typeface="+mn-ea"/>
              </a:rPr>
              <a:t>指标</a:t>
            </a:r>
            <a:endParaRPr lang="zh-CN" altLang="en-US"/>
          </a:p>
        </p:txBody>
      </p:sp>
      <p:sp>
        <p:nvSpPr>
          <p:cNvPr id="2" name="灯片编号占位符 1"/>
          <p:cNvSpPr>
            <a:spLocks noGrp="1"/>
          </p:cNvSpPr>
          <p:nvPr>
            <p:ph type="sldNum" sz="quarter" idx="12"/>
          </p:nvPr>
        </p:nvSpPr>
        <p:spPr/>
        <p:txBody>
          <a:bodyPr/>
          <a:p>
            <a:fld id="{1827CD8D-0C45-4313-8514-3276C2338651}" type="slidenum">
              <a:rPr lang="zh-CN" altLang="en-US" smtClean="0"/>
            </a:fld>
            <a:endParaRPr lang="zh-CN" altLang="en-US" dirty="0"/>
          </a:p>
        </p:txBody>
      </p:sp>
      <p:pic>
        <p:nvPicPr>
          <p:cNvPr id="7" name="图片 6"/>
          <p:cNvPicPr>
            <a:picLocks noChangeAspect="1"/>
          </p:cNvPicPr>
          <p:nvPr/>
        </p:nvPicPr>
        <p:blipFill>
          <a:blip r:embed="rId1"/>
          <a:stretch>
            <a:fillRect/>
          </a:stretch>
        </p:blipFill>
        <p:spPr>
          <a:xfrm>
            <a:off x="5318760" y="796290"/>
            <a:ext cx="6598920" cy="4945380"/>
          </a:xfrm>
          <a:prstGeom prst="rect">
            <a:avLst/>
          </a:prstGeom>
        </p:spPr>
      </p:pic>
      <p:sp>
        <p:nvSpPr>
          <p:cNvPr id="8" name="文本框 7"/>
          <p:cNvSpPr txBox="1"/>
          <p:nvPr/>
        </p:nvSpPr>
        <p:spPr>
          <a:xfrm>
            <a:off x="6442075" y="1056640"/>
            <a:ext cx="1127760" cy="368300"/>
          </a:xfrm>
          <a:prstGeom prst="rect">
            <a:avLst/>
          </a:prstGeom>
          <a:noFill/>
        </p:spPr>
        <p:txBody>
          <a:bodyPr wrap="none" rtlCol="0">
            <a:spAutoFit/>
          </a:bodyPr>
          <a:p>
            <a:r>
              <a:rPr lang="en-US" altLang="zh-CN"/>
              <a:t>VROC-30d</a:t>
            </a:r>
            <a:endParaRPr lang="en-US" altLang="zh-CN"/>
          </a:p>
        </p:txBody>
      </p:sp>
      <p:sp>
        <p:nvSpPr>
          <p:cNvPr id="9" name="矩形 8"/>
          <p:cNvSpPr/>
          <p:nvPr/>
        </p:nvSpPr>
        <p:spPr>
          <a:xfrm>
            <a:off x="7669530" y="1184910"/>
            <a:ext cx="508000" cy="3927475"/>
          </a:xfrm>
          <a:prstGeom prst="rect">
            <a:avLst/>
          </a:prstGeom>
          <a:noFill/>
          <a:ln>
            <a:solidFill>
              <a:srgbClr val="B23E3E"/>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0" name="文本框 9"/>
          <p:cNvSpPr txBox="1"/>
          <p:nvPr/>
        </p:nvSpPr>
        <p:spPr>
          <a:xfrm>
            <a:off x="8270875" y="1176020"/>
            <a:ext cx="1566545" cy="275590"/>
          </a:xfrm>
          <a:prstGeom prst="rect">
            <a:avLst/>
          </a:prstGeom>
          <a:noFill/>
        </p:spPr>
        <p:txBody>
          <a:bodyPr wrap="square" rtlCol="0">
            <a:spAutoFit/>
          </a:bodyPr>
          <a:p>
            <a:r>
              <a:rPr lang="zh-CN" altLang="en-US" sz="1200"/>
              <a:t>1987.06 </a:t>
            </a:r>
            <a:r>
              <a:rPr lang="en-US" altLang="zh-CN" sz="1200"/>
              <a:t>=&gt; </a:t>
            </a:r>
            <a:r>
              <a:rPr lang="zh-CN" altLang="en-US" sz="1200"/>
              <a:t>2098.88</a:t>
            </a:r>
            <a:endParaRPr lang="zh-CN" altLang="en-US" sz="1200"/>
          </a:p>
        </p:txBody>
      </p:sp>
      <p:sp>
        <p:nvSpPr>
          <p:cNvPr id="20" name="文本框 19"/>
          <p:cNvSpPr txBox="1"/>
          <p:nvPr/>
        </p:nvSpPr>
        <p:spPr>
          <a:xfrm>
            <a:off x="384175" y="895350"/>
            <a:ext cx="3228340" cy="398780"/>
          </a:xfrm>
          <a:prstGeom prst="rect">
            <a:avLst/>
          </a:prstGeom>
          <a:solidFill>
            <a:srgbClr val="9C0308"/>
          </a:solidFill>
        </p:spPr>
        <p:txBody>
          <a:bodyPr wrap="square" rtlCol="0">
            <a:spAutoFit/>
          </a:bodyPr>
          <a:p>
            <a:pPr algn="ctr"/>
            <a:r>
              <a:rPr lang="en-US" altLang="zh-CN" sz="2000" dirty="0">
                <a:solidFill>
                  <a:schemeClr val="bg1"/>
                </a:solidFill>
              </a:rPr>
              <a:t>VMACD(Volume MACD)</a:t>
            </a:r>
            <a:endParaRPr lang="zh-CN" altLang="en-US" sz="2000" dirty="0">
              <a:solidFill>
                <a:schemeClr val="bg1"/>
              </a:solidFill>
            </a:endParaRPr>
          </a:p>
        </p:txBody>
      </p:sp>
      <p:sp>
        <p:nvSpPr>
          <p:cNvPr id="4" name="文本框 3"/>
          <p:cNvSpPr txBox="1"/>
          <p:nvPr/>
        </p:nvSpPr>
        <p:spPr>
          <a:xfrm>
            <a:off x="384175" y="1294130"/>
            <a:ext cx="4391660" cy="1938020"/>
          </a:xfrm>
          <a:prstGeom prst="rect">
            <a:avLst/>
          </a:prstGeom>
          <a:noFill/>
          <a:ln w="19050">
            <a:solidFill>
              <a:srgbClr val="972022"/>
            </a:solidFill>
            <a:prstDash val="sysDash"/>
          </a:ln>
        </p:spPr>
        <p:txBody>
          <a:bodyPr wrap="square" rtlCol="0">
            <a:spAutoFit/>
          </a:bodyPr>
          <a:p>
            <a:pPr algn="l"/>
            <a:r>
              <a:rPr lang="en-US" altLang="zh-CN" sz="2000">
                <a:sym typeface="+mn-ea"/>
              </a:rPr>
              <a:t>DIFF=EMA(VOL,S)-EMA(VOL,P)</a:t>
            </a:r>
            <a:endParaRPr lang="en-US" altLang="zh-CN" sz="2000"/>
          </a:p>
          <a:p>
            <a:pPr algn="l"/>
            <a:r>
              <a:rPr lang="en-US" altLang="zh-CN" sz="2000">
                <a:sym typeface="+mn-ea"/>
              </a:rPr>
              <a:t>DEA=EMA(DIFF,M)</a:t>
            </a:r>
            <a:endParaRPr lang="en-US" altLang="zh-CN" sz="2000"/>
          </a:p>
          <a:p>
            <a:pPr algn="l"/>
            <a:r>
              <a:rPr lang="en-US" altLang="zh-CN" sz="2000">
                <a:sym typeface="+mn-ea"/>
              </a:rPr>
              <a:t>VMACD=DIFF-DEA</a:t>
            </a:r>
            <a:endParaRPr lang="en-US" altLang="zh-CN" sz="2000"/>
          </a:p>
          <a:p>
            <a:pPr algn="l"/>
            <a:endParaRPr lang="en-US" altLang="zh-CN" sz="2000"/>
          </a:p>
          <a:p>
            <a:pPr algn="l"/>
            <a:r>
              <a:rPr lang="en-US" altLang="zh-CN" sz="2000" i="1">
                <a:sym typeface="+mn-ea"/>
              </a:rPr>
              <a:t>	- =&gt; + : buy signal</a:t>
            </a:r>
            <a:endParaRPr lang="en-US" altLang="zh-CN" sz="2000" i="1"/>
          </a:p>
          <a:p>
            <a:pPr algn="l"/>
            <a:r>
              <a:rPr lang="en-US" altLang="zh-CN" sz="2000" i="1">
                <a:sym typeface="+mn-ea"/>
              </a:rPr>
              <a:t>	+ =&gt; - : sell signal</a:t>
            </a:r>
            <a:endParaRPr lang="zh-CN" altLang="en-US" sz="2000" dirty="0"/>
          </a:p>
        </p:txBody>
      </p:sp>
      <p:sp>
        <p:nvSpPr>
          <p:cNvPr id="6" name="文本框 5"/>
          <p:cNvSpPr txBox="1"/>
          <p:nvPr/>
        </p:nvSpPr>
        <p:spPr>
          <a:xfrm>
            <a:off x="384175" y="3562350"/>
            <a:ext cx="3511550" cy="398780"/>
          </a:xfrm>
          <a:prstGeom prst="rect">
            <a:avLst/>
          </a:prstGeom>
          <a:solidFill>
            <a:srgbClr val="9C0308"/>
          </a:solidFill>
        </p:spPr>
        <p:txBody>
          <a:bodyPr wrap="square" rtlCol="0">
            <a:spAutoFit/>
          </a:bodyPr>
          <a:p>
            <a:pPr algn="ctr"/>
            <a:r>
              <a:rPr lang="en-US" altLang="zh-CN" sz="2000" dirty="0">
                <a:solidFill>
                  <a:schemeClr val="bg1"/>
                </a:solidFill>
              </a:rPr>
              <a:t>VROC(Volume Rate of Change)</a:t>
            </a:r>
            <a:endParaRPr lang="zh-CN" altLang="en-US" sz="2000" dirty="0">
              <a:solidFill>
                <a:schemeClr val="bg1"/>
              </a:solidFill>
            </a:endParaRPr>
          </a:p>
        </p:txBody>
      </p:sp>
      <p:sp>
        <p:nvSpPr>
          <p:cNvPr id="11" name="文本框 10"/>
          <p:cNvSpPr txBox="1"/>
          <p:nvPr/>
        </p:nvSpPr>
        <p:spPr>
          <a:xfrm>
            <a:off x="384175" y="3961130"/>
            <a:ext cx="4391660" cy="1014730"/>
          </a:xfrm>
          <a:prstGeom prst="rect">
            <a:avLst/>
          </a:prstGeom>
          <a:noFill/>
          <a:ln w="19050">
            <a:solidFill>
              <a:srgbClr val="972022"/>
            </a:solidFill>
            <a:prstDash val="sysDash"/>
          </a:ln>
        </p:spPr>
        <p:txBody>
          <a:bodyPr wrap="square" rtlCol="0">
            <a:spAutoFit/>
          </a:bodyPr>
          <a:p>
            <a:pPr algn="l"/>
            <a:r>
              <a:rPr lang="en-US" altLang="zh-CN" sz="2000">
                <a:sym typeface="+mn-ea"/>
              </a:rPr>
              <a:t>VROC=(VOL-REF(VOL,M))/REF(VOL,M)</a:t>
            </a:r>
            <a:endParaRPr lang="en-US" altLang="zh-CN" sz="2000"/>
          </a:p>
          <a:p>
            <a:pPr algn="l"/>
            <a:r>
              <a:rPr lang="en-US" altLang="zh-CN" sz="2000">
                <a:sym typeface="+mn-ea"/>
              </a:rPr>
              <a:t>+: market support</a:t>
            </a:r>
            <a:endParaRPr lang="en-US" altLang="zh-CN" sz="2000"/>
          </a:p>
          <a:p>
            <a:pPr algn="l"/>
            <a:r>
              <a:rPr lang="en-US" altLang="zh-CN" sz="2000">
                <a:sym typeface="+mn-ea"/>
              </a:rPr>
              <a:t>-: lack of market support</a:t>
            </a:r>
            <a:endParaRPr lang="zh-CN" altLang="en-US" sz="2000" dirty="0"/>
          </a:p>
        </p:txBody>
      </p:sp>
      <p:sp>
        <p:nvSpPr>
          <p:cNvPr id="12" name="文本框 11"/>
          <p:cNvSpPr txBox="1"/>
          <p:nvPr/>
        </p:nvSpPr>
        <p:spPr>
          <a:xfrm>
            <a:off x="384175" y="5276215"/>
            <a:ext cx="1067435" cy="398780"/>
          </a:xfrm>
          <a:prstGeom prst="rect">
            <a:avLst/>
          </a:prstGeom>
          <a:solidFill>
            <a:srgbClr val="9C0308"/>
          </a:solidFill>
        </p:spPr>
        <p:txBody>
          <a:bodyPr wrap="square" rtlCol="0">
            <a:spAutoFit/>
          </a:bodyPr>
          <a:p>
            <a:pPr algn="ctr"/>
            <a:r>
              <a:rPr lang="en-US" altLang="zh-CN" sz="2000" dirty="0">
                <a:solidFill>
                  <a:schemeClr val="bg1"/>
                </a:solidFill>
              </a:rPr>
              <a:t>VOSC</a:t>
            </a:r>
            <a:endParaRPr lang="en-US" altLang="zh-CN" sz="2000" dirty="0">
              <a:solidFill>
                <a:schemeClr val="bg1"/>
              </a:solidFill>
            </a:endParaRPr>
          </a:p>
        </p:txBody>
      </p:sp>
      <p:sp>
        <p:nvSpPr>
          <p:cNvPr id="13" name="文本框 12"/>
          <p:cNvSpPr txBox="1"/>
          <p:nvPr/>
        </p:nvSpPr>
        <p:spPr>
          <a:xfrm>
            <a:off x="384175" y="5674995"/>
            <a:ext cx="5537200" cy="398780"/>
          </a:xfrm>
          <a:prstGeom prst="rect">
            <a:avLst/>
          </a:prstGeom>
          <a:noFill/>
          <a:ln w="19050">
            <a:solidFill>
              <a:srgbClr val="972022"/>
            </a:solidFill>
            <a:prstDash val="sysDash"/>
          </a:ln>
        </p:spPr>
        <p:txBody>
          <a:bodyPr wrap="square" rtlCol="0">
            <a:spAutoFit/>
          </a:bodyPr>
          <a:p>
            <a:pPr algn="l"/>
            <a:r>
              <a:rPr lang="en-US" altLang="zh-CN" sz="2000">
                <a:sym typeface="+mn-ea"/>
              </a:rPr>
              <a:t>VOSC=(MA(VOL,M)-MA(VOL,P))/(MA(VOL,S))*100</a:t>
            </a:r>
            <a:endParaRPr lang="zh-CN" altLang="en-US" sz="20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sym typeface="+mn-ea"/>
              </a:rPr>
              <a:t>技术面因子</a:t>
            </a:r>
            <a:r>
              <a:rPr lang="en-US" altLang="zh-CN">
                <a:sym typeface="+mn-ea"/>
              </a:rPr>
              <a:t>——</a:t>
            </a:r>
            <a:r>
              <a:rPr lang="zh-CN" altLang="en-US">
                <a:sym typeface="+mn-ea"/>
              </a:rPr>
              <a:t>价</a:t>
            </a:r>
            <a:r>
              <a:rPr lang="zh-CN" altLang="en-US">
                <a:sym typeface="+mn-ea"/>
              </a:rPr>
              <a:t>量指标</a:t>
            </a:r>
            <a:endParaRPr lang="zh-CN" altLang="en-US"/>
          </a:p>
        </p:txBody>
      </p:sp>
      <p:sp>
        <p:nvSpPr>
          <p:cNvPr id="2" name="灯片编号占位符 1"/>
          <p:cNvSpPr>
            <a:spLocks noGrp="1"/>
          </p:cNvSpPr>
          <p:nvPr>
            <p:ph type="sldNum" sz="quarter" idx="12"/>
          </p:nvPr>
        </p:nvSpPr>
        <p:spPr/>
        <p:txBody>
          <a:bodyPr/>
          <a:p>
            <a:fld id="{1827CD8D-0C45-4313-8514-3276C2338651}" type="slidenum">
              <a:rPr lang="zh-CN" altLang="en-US" smtClean="0"/>
            </a:fld>
            <a:endParaRPr lang="zh-CN" altLang="en-US" dirty="0"/>
          </a:p>
        </p:txBody>
      </p:sp>
      <p:pic>
        <p:nvPicPr>
          <p:cNvPr id="5" name="图片 4"/>
          <p:cNvPicPr>
            <a:picLocks noChangeAspect="1"/>
          </p:cNvPicPr>
          <p:nvPr/>
        </p:nvPicPr>
        <p:blipFill>
          <a:blip r:embed="rId1"/>
          <a:stretch>
            <a:fillRect/>
          </a:stretch>
        </p:blipFill>
        <p:spPr>
          <a:xfrm>
            <a:off x="5678170" y="1162050"/>
            <a:ext cx="4525010" cy="1924050"/>
          </a:xfrm>
          <a:prstGeom prst="rect">
            <a:avLst/>
          </a:prstGeom>
        </p:spPr>
      </p:pic>
      <p:sp>
        <p:nvSpPr>
          <p:cNvPr id="20" name="文本框 19"/>
          <p:cNvSpPr txBox="1"/>
          <p:nvPr/>
        </p:nvSpPr>
        <p:spPr>
          <a:xfrm>
            <a:off x="342900" y="915670"/>
            <a:ext cx="3228340" cy="398780"/>
          </a:xfrm>
          <a:prstGeom prst="rect">
            <a:avLst/>
          </a:prstGeom>
          <a:solidFill>
            <a:srgbClr val="9C0308"/>
          </a:solidFill>
        </p:spPr>
        <p:txBody>
          <a:bodyPr wrap="square" rtlCol="0">
            <a:spAutoFit/>
          </a:bodyPr>
          <a:p>
            <a:pPr algn="ctr"/>
            <a:r>
              <a:rPr lang="en-US" altLang="zh-CN" sz="2000" dirty="0">
                <a:solidFill>
                  <a:schemeClr val="bg1"/>
                </a:solidFill>
              </a:rPr>
              <a:t>OBV(On Balance Volume)</a:t>
            </a:r>
            <a:endParaRPr lang="zh-CN" altLang="en-US" sz="2000" dirty="0">
              <a:solidFill>
                <a:schemeClr val="bg1"/>
              </a:solidFill>
            </a:endParaRPr>
          </a:p>
        </p:txBody>
      </p:sp>
      <p:sp>
        <p:nvSpPr>
          <p:cNvPr id="8" name="文本框 7"/>
          <p:cNvSpPr txBox="1"/>
          <p:nvPr/>
        </p:nvSpPr>
        <p:spPr>
          <a:xfrm>
            <a:off x="342900" y="1314450"/>
            <a:ext cx="4391660" cy="1322070"/>
          </a:xfrm>
          <a:prstGeom prst="rect">
            <a:avLst/>
          </a:prstGeom>
          <a:noFill/>
          <a:ln w="19050">
            <a:solidFill>
              <a:srgbClr val="972022"/>
            </a:solidFill>
            <a:prstDash val="sysDash"/>
          </a:ln>
        </p:spPr>
        <p:txBody>
          <a:bodyPr wrap="square" rtlCol="0">
            <a:spAutoFit/>
          </a:bodyPr>
          <a:p>
            <a:pPr marL="342900" indent="-342900">
              <a:buFont typeface="Arial" panose="020B0604020202020204" pitchFamily="34" charset="0"/>
              <a:buChar char="•"/>
            </a:pPr>
            <a:r>
              <a:rPr lang="en-US" altLang="zh-CN" sz="2000">
                <a:sym typeface="+mn-ea"/>
              </a:rPr>
              <a:t>Price ↑ OBV↓: bearish divergence</a:t>
            </a:r>
            <a:endParaRPr lang="en-US" altLang="zh-CN" sz="2000"/>
          </a:p>
          <a:p>
            <a:pPr marL="342900" indent="-342900">
              <a:buFont typeface="Arial" panose="020B0604020202020204" pitchFamily="34" charset="0"/>
              <a:buChar char="•"/>
            </a:pPr>
            <a:r>
              <a:rPr lang="en-US" altLang="zh-CN" sz="2000">
                <a:sym typeface="+mn-ea"/>
              </a:rPr>
              <a:t>Price ↓ OBV↑: bullish divergence</a:t>
            </a:r>
            <a:endParaRPr lang="en-US" altLang="zh-CN" sz="2000"/>
          </a:p>
          <a:p>
            <a:pPr marL="342900" indent="-342900">
              <a:buFont typeface="Arial" panose="020B0604020202020204" pitchFamily="34" charset="0"/>
              <a:buChar char="•"/>
            </a:pPr>
            <a:r>
              <a:rPr lang="en-US" altLang="zh-CN" sz="2000">
                <a:sym typeface="+mn-ea"/>
              </a:rPr>
              <a:t>Price OBV match: bearish or bullish convergence</a:t>
            </a:r>
            <a:endParaRPr lang="zh-CN" altLang="en-US" sz="2000" dirty="0"/>
          </a:p>
        </p:txBody>
      </p:sp>
      <p:sp>
        <p:nvSpPr>
          <p:cNvPr id="10" name="文本框 9"/>
          <p:cNvSpPr txBox="1"/>
          <p:nvPr/>
        </p:nvSpPr>
        <p:spPr>
          <a:xfrm>
            <a:off x="342900" y="3086100"/>
            <a:ext cx="3228340" cy="398780"/>
          </a:xfrm>
          <a:prstGeom prst="rect">
            <a:avLst/>
          </a:prstGeom>
          <a:solidFill>
            <a:srgbClr val="9C0308"/>
          </a:solidFill>
        </p:spPr>
        <p:txBody>
          <a:bodyPr wrap="square" rtlCol="0">
            <a:spAutoFit/>
          </a:bodyPr>
          <a:p>
            <a:pPr algn="ctr"/>
            <a:r>
              <a:rPr lang="en-US" altLang="zh-CN" sz="2000" dirty="0">
                <a:solidFill>
                  <a:schemeClr val="bg1"/>
                </a:solidFill>
              </a:rPr>
              <a:t>MFI</a:t>
            </a:r>
            <a:r>
              <a:rPr lang="en-US" altLang="zh-CN" sz="2000" dirty="0">
                <a:solidFill>
                  <a:schemeClr val="bg1"/>
                </a:solidFill>
              </a:rPr>
              <a:t>(Money Flow Index</a:t>
            </a:r>
            <a:r>
              <a:rPr lang="en-US" altLang="zh-CN" sz="2000" dirty="0">
                <a:solidFill>
                  <a:schemeClr val="bg1"/>
                </a:solidFill>
              </a:rPr>
              <a:t>)</a:t>
            </a:r>
            <a:endParaRPr lang="zh-CN" altLang="en-US" sz="2000" dirty="0">
              <a:solidFill>
                <a:schemeClr val="bg1"/>
              </a:solidFill>
            </a:endParaRPr>
          </a:p>
        </p:txBody>
      </p:sp>
      <p:sp>
        <p:nvSpPr>
          <p:cNvPr id="11" name="文本框 10"/>
          <p:cNvSpPr txBox="1"/>
          <p:nvPr/>
        </p:nvSpPr>
        <p:spPr>
          <a:xfrm>
            <a:off x="342900" y="3484880"/>
            <a:ext cx="10456545" cy="2245360"/>
          </a:xfrm>
          <a:prstGeom prst="rect">
            <a:avLst/>
          </a:prstGeom>
          <a:noFill/>
          <a:ln w="19050">
            <a:solidFill>
              <a:srgbClr val="972022"/>
            </a:solidFill>
            <a:prstDash val="sysDash"/>
          </a:ln>
        </p:spPr>
        <p:txBody>
          <a:bodyPr wrap="square" rtlCol="0">
            <a:spAutoFit/>
          </a:bodyPr>
          <a:p>
            <a:pPr marL="342900" indent="-342900">
              <a:buFont typeface="Arial" panose="020B0604020202020204" pitchFamily="34" charset="0"/>
              <a:buChar char="•"/>
            </a:pPr>
            <a:r>
              <a:rPr lang="en-US" altLang="zh-CN" sz="2000">
                <a:sym typeface="+mn-ea"/>
              </a:rPr>
              <a:t>RSI:Price	MFI:Price &amp; Volume</a:t>
            </a:r>
            <a:endParaRPr lang="en-US" altLang="zh-CN" sz="2000"/>
          </a:p>
          <a:p>
            <a:pPr marL="342900" indent="-342900">
              <a:buFont typeface="Arial" panose="020B0604020202020204" pitchFamily="34" charset="0"/>
              <a:buChar char="•"/>
            </a:pPr>
            <a:endParaRPr lang="en-US" altLang="zh-CN" sz="2000"/>
          </a:p>
          <a:p>
            <a:pPr marL="342900" indent="-342900">
              <a:buFont typeface="Arial" panose="020B0604020202020204" pitchFamily="34" charset="0"/>
              <a:buChar char="•"/>
            </a:pPr>
            <a:r>
              <a:rPr lang="en-US" altLang="zh-CN" sz="2000">
                <a:sym typeface="+mn-ea"/>
              </a:rPr>
              <a:t>TYP=(HIGH+LOW+CLOSE)/3</a:t>
            </a:r>
            <a:endParaRPr lang="en-US" altLang="zh-CN" sz="2000"/>
          </a:p>
          <a:p>
            <a:pPr marL="342900" indent="-342900">
              <a:buFont typeface="Arial" panose="020B0604020202020204" pitchFamily="34" charset="0"/>
              <a:buChar char="•"/>
            </a:pPr>
            <a:r>
              <a:rPr lang="en-US" altLang="zh-CN" sz="2000">
                <a:sym typeface="+mn-ea"/>
              </a:rPr>
              <a:t>V1=SUM(IF(TYP&gt;REF(TYP,1),TYP*VOL,0),N)/SUM(IF(TYP&lt;REF(TYP,1),TYP*VOL,0),N)	N:14</a:t>
            </a:r>
            <a:endParaRPr lang="en-US" altLang="zh-CN" sz="2000"/>
          </a:p>
          <a:p>
            <a:pPr marL="342900" indent="-342900">
              <a:buFont typeface="Arial" panose="020B0604020202020204" pitchFamily="34" charset="0"/>
              <a:buChar char="•"/>
            </a:pPr>
            <a:r>
              <a:rPr lang="en-US" altLang="zh-CN" sz="2000">
                <a:sym typeface="+mn-ea"/>
              </a:rPr>
              <a:t>MFI=100-(100/(1+V1))</a:t>
            </a:r>
            <a:endParaRPr lang="en-US" altLang="zh-CN" sz="2000"/>
          </a:p>
          <a:p>
            <a:pPr marL="342900" indent="-342900">
              <a:buFont typeface="Arial" panose="020B0604020202020204" pitchFamily="34" charset="0"/>
              <a:buChar char="•"/>
            </a:pPr>
            <a:endParaRPr lang="en-US" altLang="zh-CN" sz="2000"/>
          </a:p>
          <a:p>
            <a:pPr marL="342900" indent="-342900">
              <a:buFont typeface="Arial" panose="020B0604020202020204" pitchFamily="34" charset="0"/>
              <a:buChar char="•"/>
            </a:pPr>
            <a:r>
              <a:rPr lang="en-US" altLang="zh-CN" sz="2000">
                <a:sym typeface="+mn-ea"/>
              </a:rPr>
              <a:t>MFI&gt;80: Overbought	MFI&lt;20: Oversold</a:t>
            </a:r>
            <a:endParaRPr lang="zh-CN" altLang="en-US"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多因子选股基础</a:t>
            </a:r>
            <a:r>
              <a:rPr lang="en-US" altLang="zh-CN" dirty="0"/>
              <a:t>-</a:t>
            </a:r>
            <a:r>
              <a:rPr lang="zh-CN" altLang="en-US" dirty="0"/>
              <a:t>投资组合理论</a:t>
            </a:r>
            <a:endParaRPr lang="zh-CN" altLang="en-US" dirty="0"/>
          </a:p>
        </p:txBody>
      </p:sp>
      <p:sp>
        <p:nvSpPr>
          <p:cNvPr id="4" name="灯片编号占位符 3"/>
          <p:cNvSpPr>
            <a:spLocks noGrp="1"/>
          </p:cNvSpPr>
          <p:nvPr>
            <p:ph type="sldNum" sz="quarter" idx="12"/>
          </p:nvPr>
        </p:nvSpPr>
        <p:spPr/>
        <p:txBody>
          <a:bodyPr/>
          <a:lstStyle/>
          <a:p>
            <a:fld id="{1827CD8D-0C45-4313-8514-3276C2338651}" type="slidenum">
              <a:rPr lang="zh-CN" altLang="en-US" smtClean="0"/>
            </a:fld>
            <a:endParaRPr lang="zh-CN" altLang="en-US" dirty="0"/>
          </a:p>
        </p:txBody>
      </p:sp>
      <p:sp>
        <p:nvSpPr>
          <p:cNvPr id="30" name="文本框 29"/>
          <p:cNvSpPr txBox="1"/>
          <p:nvPr/>
        </p:nvSpPr>
        <p:spPr>
          <a:xfrm>
            <a:off x="375919" y="1235624"/>
            <a:ext cx="11584180" cy="707886"/>
          </a:xfrm>
          <a:prstGeom prst="rect">
            <a:avLst/>
          </a:prstGeom>
          <a:noFill/>
          <a:ln w="19050">
            <a:solidFill>
              <a:srgbClr val="972022"/>
            </a:solidFill>
            <a:prstDash val="sysDash"/>
          </a:ln>
        </p:spPr>
        <p:txBody>
          <a:bodyPr wrap="square" rtlCol="0">
            <a:spAutoFit/>
          </a:bodyPr>
          <a:lstStyle/>
          <a:p>
            <a:pPr marL="285750" indent="-285750">
              <a:buFont typeface="Arial" panose="020B0604020202020204" pitchFamily="34" charset="0"/>
              <a:buChar char="•"/>
            </a:pPr>
            <a:r>
              <a:rPr lang="zh-CN" altLang="en-US" sz="2000" dirty="0"/>
              <a:t>定义：引入均值、方差刻画资产的风险收益特征与投资者的效用偏好，通过最优化模型得到既定要求下的最优投资组合</a:t>
            </a:r>
            <a:endParaRPr lang="en-US" altLang="zh-CN" sz="2000" dirty="0"/>
          </a:p>
        </p:txBody>
      </p:sp>
      <p:sp>
        <p:nvSpPr>
          <p:cNvPr id="31" name="文本框 30"/>
          <p:cNvSpPr txBox="1"/>
          <p:nvPr/>
        </p:nvSpPr>
        <p:spPr>
          <a:xfrm>
            <a:off x="375918" y="795976"/>
            <a:ext cx="4051116" cy="400110"/>
          </a:xfrm>
          <a:prstGeom prst="rect">
            <a:avLst/>
          </a:prstGeom>
          <a:solidFill>
            <a:srgbClr val="9C0308"/>
          </a:solidFill>
        </p:spPr>
        <p:txBody>
          <a:bodyPr wrap="square" rtlCol="0">
            <a:spAutoFit/>
          </a:bodyPr>
          <a:lstStyle/>
          <a:p>
            <a:pPr algn="ctr"/>
            <a:r>
              <a:rPr lang="zh-CN" altLang="en-US" sz="2000" dirty="0">
                <a:solidFill>
                  <a:schemeClr val="bg1"/>
                </a:solidFill>
              </a:rPr>
              <a:t>投资组合理论</a:t>
            </a:r>
            <a:r>
              <a:rPr lang="en-US" altLang="zh-CN" sz="2000" dirty="0">
                <a:solidFill>
                  <a:schemeClr val="bg1"/>
                </a:solidFill>
              </a:rPr>
              <a:t> (Markowitz, 1952)</a:t>
            </a:r>
            <a:endParaRPr lang="zh-CN" altLang="en-US" sz="2000" dirty="0">
              <a:solidFill>
                <a:schemeClr val="bg1"/>
              </a:solidFill>
            </a:endParaRPr>
          </a:p>
        </p:txBody>
      </p:sp>
      <mc:AlternateContent xmlns:mc="http://schemas.openxmlformats.org/markup-compatibility/2006">
        <mc:Choice xmlns:a14="http://schemas.microsoft.com/office/drawing/2010/main" Requires="a14">
          <p:sp>
            <p:nvSpPr>
              <p:cNvPr id="12" name="文本框 11"/>
              <p:cNvSpPr txBox="1"/>
              <p:nvPr/>
            </p:nvSpPr>
            <p:spPr>
              <a:xfrm>
                <a:off x="375918" y="2156433"/>
                <a:ext cx="11584180" cy="1938992"/>
              </a:xfrm>
              <a:prstGeom prst="rect">
                <a:avLst/>
              </a:prstGeom>
              <a:noFill/>
              <a:ln w="19050">
                <a:solidFill>
                  <a:srgbClr val="972022"/>
                </a:solidFill>
                <a:prstDash val="sysDash"/>
              </a:ln>
            </p:spPr>
            <p:txBody>
              <a:bodyPr wrap="square" rtlCol="0">
                <a:spAutoFit/>
              </a:bodyPr>
              <a:lstStyle/>
              <a:p>
                <a:r>
                  <a:rPr lang="zh-CN" altLang="en-US" sz="2000" dirty="0">
                    <a:solidFill>
                      <a:schemeClr val="tx1"/>
                    </a:solidFill>
                  </a:rPr>
                  <a:t>投资组合理论的常见形式（最小化方差，预期期望）：</a:t>
                </a:r>
                <a:endParaRPr lang="en-US" altLang="zh-CN" sz="2000" dirty="0">
                  <a:solidFill>
                    <a:schemeClr val="tx1"/>
                  </a:solidFill>
                </a:endParaRPr>
              </a:p>
              <a:p>
                <a:r>
                  <a:rPr lang="zh-CN" altLang="en-US" sz="2000" dirty="0">
                    <a:solidFill>
                      <a:schemeClr val="tx1"/>
                    </a:solidFill>
                  </a:rPr>
                  <a:t>假设有</a:t>
                </a:r>
                <a14:m>
                  <m:oMath xmlns:m="http://schemas.openxmlformats.org/officeDocument/2006/math">
                    <m:r>
                      <a:rPr lang="en-US" altLang="zh-CN" sz="2000" i="1" dirty="0" smtClean="0">
                        <a:solidFill>
                          <a:schemeClr val="tx1"/>
                        </a:solidFill>
                        <a:latin typeface="Cambria Math" panose="02040503050406030204" pitchFamily="18" charset="0"/>
                      </a:rPr>
                      <m:t>𝑁</m:t>
                    </m:r>
                  </m:oMath>
                </a14:m>
                <a:r>
                  <a:rPr lang="zh-CN" altLang="en-US" sz="2000" dirty="0">
                    <a:solidFill>
                      <a:schemeClr val="tx1"/>
                    </a:solidFill>
                  </a:rPr>
                  <a:t>个风险资产，每一个风险资产的</a:t>
                </a:r>
                <a:r>
                  <a:rPr lang="en-US" altLang="zh-CN" sz="2000" dirty="0">
                    <a:solidFill>
                      <a:schemeClr val="tx1"/>
                    </a:solidFill>
                    <a:latin typeface="Times New Roman" panose="02020603050405020304" pitchFamily="18" charset="0"/>
                    <a:cs typeface="Times New Roman" panose="02020603050405020304" pitchFamily="18" charset="0"/>
                  </a:rPr>
                  <a:t>random</a:t>
                </a:r>
                <a:r>
                  <a:rPr lang="zh-CN" altLang="en-US" sz="2000" dirty="0">
                    <a:solidFill>
                      <a:schemeClr val="tx1"/>
                    </a:solidFill>
                    <a:latin typeface="Times New Roman" panose="02020603050405020304" pitchFamily="18" charset="0"/>
                    <a:cs typeface="Times New Roman" panose="02020603050405020304" pitchFamily="18" charset="0"/>
                  </a:rPr>
                  <a:t> </a:t>
                </a:r>
                <a:r>
                  <a:rPr lang="en-US" altLang="zh-CN" sz="2000" dirty="0">
                    <a:solidFill>
                      <a:schemeClr val="tx1"/>
                    </a:solidFill>
                    <a:latin typeface="Times New Roman" panose="02020603050405020304" pitchFamily="18" charset="0"/>
                    <a:cs typeface="Times New Roman" panose="02020603050405020304" pitchFamily="18" charset="0"/>
                  </a:rPr>
                  <a:t>return</a:t>
                </a:r>
                <a:r>
                  <a:rPr lang="zh-CN" altLang="en-US" sz="2000" dirty="0">
                    <a:solidFill>
                      <a:schemeClr val="tx1"/>
                    </a:solidFill>
                  </a:rPr>
                  <a:t>为</a:t>
                </a:r>
                <a14:m>
                  <m:oMath xmlns:m="http://schemas.openxmlformats.org/officeDocument/2006/math">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𝑅</m:t>
                        </m:r>
                      </m:e>
                      <m:sub>
                        <m:r>
                          <a:rPr lang="en-US" altLang="zh-CN" sz="2000" b="0" i="1" smtClean="0">
                            <a:solidFill>
                              <a:schemeClr val="tx1"/>
                            </a:solidFill>
                            <a:latin typeface="Cambria Math" panose="02040503050406030204" pitchFamily="18" charset="0"/>
                          </a:rPr>
                          <m:t>𝑖</m:t>
                        </m:r>
                      </m:sub>
                    </m:sSub>
                  </m:oMath>
                </a14:m>
                <a:r>
                  <a:rPr lang="en-US" altLang="zh-CN" sz="2000" dirty="0">
                    <a:solidFill>
                      <a:schemeClr val="tx1"/>
                    </a:solidFill>
                  </a:rPr>
                  <a:t>, </a:t>
                </a:r>
                <a:r>
                  <a:rPr lang="zh-CN" altLang="en-US" sz="2000" dirty="0">
                    <a:solidFill>
                      <a:schemeClr val="tx1"/>
                    </a:solidFill>
                  </a:rPr>
                  <a:t>资产的权重为</a:t>
                </a:r>
                <a14:m>
                  <m:oMath xmlns:m="http://schemas.openxmlformats.org/officeDocument/2006/math">
                    <m:r>
                      <a:rPr lang="en-US" altLang="zh-CN" sz="2000" b="0" i="1" smtClean="0">
                        <a:solidFill>
                          <a:schemeClr val="tx1"/>
                        </a:solidFill>
                        <a:latin typeface="Cambria Math" panose="02040503050406030204" pitchFamily="18" charset="0"/>
                      </a:rPr>
                      <m:t>𝑤</m:t>
                    </m:r>
                    <m:r>
                      <a:rPr lang="en-US" altLang="zh-CN" sz="2000" b="0" i="1" smtClean="0">
                        <a:solidFill>
                          <a:schemeClr val="tx1"/>
                        </a:solidFill>
                        <a:latin typeface="Cambria Math" panose="02040503050406030204" pitchFamily="18" charset="0"/>
                      </a:rPr>
                      <m:t>=(</m:t>
                    </m:r>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𝑤</m:t>
                        </m:r>
                      </m:e>
                      <m:sub>
                        <m:r>
                          <a:rPr lang="en-US" altLang="zh-CN" sz="2000" b="0" i="1" smtClean="0">
                            <a:solidFill>
                              <a:schemeClr val="tx1"/>
                            </a:solidFill>
                            <a:latin typeface="Cambria Math" panose="02040503050406030204" pitchFamily="18" charset="0"/>
                          </a:rPr>
                          <m:t>1</m:t>
                        </m:r>
                      </m:sub>
                    </m:sSub>
                    <m:r>
                      <a:rPr lang="en-US" altLang="zh-CN" sz="2000" b="0" i="1" smtClean="0">
                        <a:solidFill>
                          <a:schemeClr val="tx1"/>
                        </a:solidFill>
                        <a:latin typeface="Cambria Math" panose="02040503050406030204" pitchFamily="18" charset="0"/>
                      </a:rPr>
                      <m:t>,</m:t>
                    </m:r>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𝑤</m:t>
                        </m:r>
                      </m:e>
                      <m:sub>
                        <m:r>
                          <a:rPr lang="en-US" altLang="zh-CN" sz="2000" b="0" i="1" smtClean="0">
                            <a:solidFill>
                              <a:schemeClr val="tx1"/>
                            </a:solidFill>
                            <a:latin typeface="Cambria Math" panose="02040503050406030204" pitchFamily="18" charset="0"/>
                          </a:rPr>
                          <m:t>2</m:t>
                        </m:r>
                      </m:sub>
                    </m:sSub>
                    <m:r>
                      <a:rPr lang="en-US" altLang="zh-CN" sz="2000" b="0" i="1" smtClean="0">
                        <a:solidFill>
                          <a:schemeClr val="tx1"/>
                        </a:solidFill>
                        <a:latin typeface="Cambria Math" panose="02040503050406030204" pitchFamily="18" charset="0"/>
                      </a:rPr>
                      <m:t>,…,</m:t>
                    </m:r>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𝑤</m:t>
                        </m:r>
                      </m:e>
                      <m:sub>
                        <m:r>
                          <a:rPr lang="en-US" altLang="zh-CN" sz="2000" b="0" i="1" smtClean="0">
                            <a:solidFill>
                              <a:schemeClr val="tx1"/>
                            </a:solidFill>
                            <a:latin typeface="Cambria Math" panose="02040503050406030204" pitchFamily="18" charset="0"/>
                          </a:rPr>
                          <m:t>𝑁</m:t>
                        </m:r>
                      </m:sub>
                    </m:sSub>
                    <m:r>
                      <a:rPr lang="en-US" altLang="zh-CN" sz="2000" b="0" i="1" smtClean="0">
                        <a:solidFill>
                          <a:schemeClr val="tx1"/>
                        </a:solidFill>
                        <a:latin typeface="Cambria Math" panose="02040503050406030204" pitchFamily="18" charset="0"/>
                      </a:rPr>
                      <m:t>)′</m:t>
                    </m:r>
                  </m:oMath>
                </a14:m>
                <a:r>
                  <a:rPr lang="en-US" altLang="zh-CN" sz="2000" dirty="0">
                    <a:solidFill>
                      <a:schemeClr val="tx1"/>
                    </a:solidFill>
                  </a:rPr>
                  <a:t>, </a:t>
                </a:r>
                <a14:m>
                  <m:oMath xmlns:m="http://schemas.openxmlformats.org/officeDocument/2006/math">
                    <m:r>
                      <a:rPr lang="en-US" altLang="zh-CN" sz="2000" b="0" i="1" dirty="0" smtClean="0">
                        <a:solidFill>
                          <a:schemeClr val="tx1"/>
                        </a:solidFill>
                        <a:latin typeface="Cambria Math" panose="02040503050406030204" pitchFamily="18" charset="0"/>
                      </a:rPr>
                      <m:t>𝑅</m:t>
                    </m:r>
                    <m:r>
                      <a:rPr lang="en-US" altLang="zh-CN" sz="2000" b="0" i="1" dirty="0" smtClean="0">
                        <a:solidFill>
                          <a:schemeClr val="tx1"/>
                        </a:solidFill>
                        <a:latin typeface="Cambria Math" panose="02040503050406030204" pitchFamily="18" charset="0"/>
                      </a:rPr>
                      <m:t>=</m:t>
                    </m:r>
                    <m:sSup>
                      <m:sSupPr>
                        <m:ctrlPr>
                          <a:rPr lang="en-US" altLang="zh-CN" sz="2000" b="0" i="1" dirty="0" smtClean="0">
                            <a:solidFill>
                              <a:schemeClr val="tx1"/>
                            </a:solidFill>
                            <a:latin typeface="Cambria Math" panose="02040503050406030204" pitchFamily="18" charset="0"/>
                          </a:rPr>
                        </m:ctrlPr>
                      </m:sSupPr>
                      <m:e>
                        <m:d>
                          <m:dPr>
                            <m:ctrlPr>
                              <a:rPr lang="en-US" altLang="zh-CN" sz="2000" b="0" i="1" dirty="0" smtClean="0">
                                <a:solidFill>
                                  <a:schemeClr val="tx1"/>
                                </a:solidFill>
                                <a:latin typeface="Cambria Math" panose="02040503050406030204" pitchFamily="18" charset="0"/>
                              </a:rPr>
                            </m:ctrlPr>
                          </m:dPr>
                          <m:e>
                            <m:sSub>
                              <m:sSubPr>
                                <m:ctrlPr>
                                  <a:rPr lang="en-US" altLang="zh-CN" sz="2000" b="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𝑅</m:t>
                                </m:r>
                              </m:e>
                              <m:sub>
                                <m:r>
                                  <a:rPr lang="en-US" altLang="zh-CN" sz="2000" b="0" i="1" dirty="0" smtClean="0">
                                    <a:solidFill>
                                      <a:schemeClr val="tx1"/>
                                    </a:solidFill>
                                    <a:latin typeface="Cambria Math" panose="02040503050406030204" pitchFamily="18" charset="0"/>
                                  </a:rPr>
                                  <m:t>1</m:t>
                                </m:r>
                              </m:sub>
                            </m:sSub>
                            <m:r>
                              <a:rPr lang="en-US" altLang="zh-CN" sz="2000" b="0" i="1" dirty="0" smtClean="0">
                                <a:solidFill>
                                  <a:schemeClr val="tx1"/>
                                </a:solidFill>
                                <a:latin typeface="Cambria Math" panose="02040503050406030204" pitchFamily="18" charset="0"/>
                              </a:rPr>
                              <m:t>,</m:t>
                            </m:r>
                            <m:sSub>
                              <m:sSubPr>
                                <m:ctrlPr>
                                  <a:rPr lang="en-US" altLang="zh-CN" sz="2000" b="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𝑅</m:t>
                                </m:r>
                              </m:e>
                              <m:sub>
                                <m:r>
                                  <a:rPr lang="en-US" altLang="zh-CN" sz="2000" b="0" i="1" dirty="0" smtClean="0">
                                    <a:solidFill>
                                      <a:schemeClr val="tx1"/>
                                    </a:solidFill>
                                    <a:latin typeface="Cambria Math" panose="02040503050406030204" pitchFamily="18" charset="0"/>
                                  </a:rPr>
                                  <m:t>2</m:t>
                                </m:r>
                              </m:sub>
                            </m:sSub>
                            <m:r>
                              <a:rPr lang="en-US" altLang="zh-CN" sz="2000" b="0" i="1" dirty="0" smtClean="0">
                                <a:solidFill>
                                  <a:schemeClr val="tx1"/>
                                </a:solidFill>
                                <a:latin typeface="Cambria Math" panose="02040503050406030204" pitchFamily="18" charset="0"/>
                              </a:rPr>
                              <m:t>,…,</m:t>
                            </m:r>
                            <m:sSub>
                              <m:sSubPr>
                                <m:ctrlPr>
                                  <a:rPr lang="en-US" altLang="zh-CN" sz="2000" b="0" i="1" dirty="0" smtClean="0">
                                    <a:solidFill>
                                      <a:schemeClr val="tx1"/>
                                    </a:solidFill>
                                    <a:latin typeface="Cambria Math" panose="02040503050406030204" pitchFamily="18" charset="0"/>
                                  </a:rPr>
                                </m:ctrlPr>
                              </m:sSubPr>
                              <m:e>
                                <m:r>
                                  <a:rPr lang="en-US" altLang="zh-CN" sz="2000" b="0" i="1" dirty="0" smtClean="0">
                                    <a:solidFill>
                                      <a:schemeClr val="tx1"/>
                                    </a:solidFill>
                                    <a:latin typeface="Cambria Math" panose="02040503050406030204" pitchFamily="18" charset="0"/>
                                  </a:rPr>
                                  <m:t>𝑅</m:t>
                                </m:r>
                              </m:e>
                              <m:sub>
                                <m:r>
                                  <a:rPr lang="en-US" altLang="zh-CN" sz="2000" b="0" i="1" dirty="0" smtClean="0">
                                    <a:solidFill>
                                      <a:schemeClr val="tx1"/>
                                    </a:solidFill>
                                    <a:latin typeface="Cambria Math" panose="02040503050406030204" pitchFamily="18" charset="0"/>
                                  </a:rPr>
                                  <m:t>𝑁</m:t>
                                </m:r>
                              </m:sub>
                            </m:sSub>
                          </m:e>
                        </m:d>
                      </m:e>
                      <m:sup>
                        <m:r>
                          <a:rPr lang="en-US" altLang="zh-CN" sz="2000" b="0" i="1" dirty="0" smtClean="0">
                            <a:solidFill>
                              <a:schemeClr val="tx1"/>
                            </a:solidFill>
                            <a:latin typeface="Cambria Math" panose="02040503050406030204" pitchFamily="18" charset="0"/>
                          </a:rPr>
                          <m:t>′</m:t>
                        </m:r>
                      </m:sup>
                    </m:sSup>
                    <m:r>
                      <a:rPr lang="en-US" altLang="zh-CN" sz="2000" b="0" i="1" dirty="0" smtClean="0">
                        <a:solidFill>
                          <a:schemeClr val="tx1"/>
                        </a:solidFill>
                        <a:latin typeface="Cambria Math" panose="02040503050406030204" pitchFamily="18" charset="0"/>
                      </a:rPr>
                      <m:t>, </m:t>
                    </m:r>
                    <m:r>
                      <a:rPr lang="en-US" altLang="zh-CN" sz="2000" i="1" dirty="0">
                        <a:solidFill>
                          <a:schemeClr val="tx1"/>
                        </a:solidFill>
                        <a:latin typeface="Cambria Math" panose="02040503050406030204" pitchFamily="18" charset="0"/>
                      </a:rPr>
                      <m:t>𝑅</m:t>
                    </m:r>
                  </m:oMath>
                </a14:m>
                <a:r>
                  <a:rPr lang="zh-CN" altLang="en-US" sz="2000" dirty="0">
                    <a:solidFill>
                      <a:schemeClr val="tx1"/>
                    </a:solidFill>
                  </a:rPr>
                  <a:t>的协方差矩阵为</a:t>
                </a:r>
                <a14:m>
                  <m:oMath xmlns:m="http://schemas.openxmlformats.org/officeDocument/2006/math">
                    <m:r>
                      <m:rPr>
                        <m:sty m:val="p"/>
                      </m:rPr>
                      <a:rPr lang="el-GR" altLang="zh-CN" sz="2000" i="1">
                        <a:solidFill>
                          <a:schemeClr val="tx1"/>
                        </a:solidFill>
                        <a:latin typeface="Cambria Math" panose="02040503050406030204" pitchFamily="18" charset="0"/>
                        <a:ea typeface="Cambria Math" panose="02040503050406030204" pitchFamily="18" charset="0"/>
                      </a:rPr>
                      <m:t>Ω</m:t>
                    </m:r>
                    <m:r>
                      <a:rPr lang="en-US" altLang="zh-CN" sz="2000" b="0" i="0" smtClean="0">
                        <a:solidFill>
                          <a:schemeClr val="tx1"/>
                        </a:solidFill>
                        <a:latin typeface="Cambria Math" panose="02040503050406030204" pitchFamily="18" charset="0"/>
                        <a:ea typeface="Cambria Math" panose="02040503050406030204" pitchFamily="18" charset="0"/>
                      </a:rPr>
                      <m:t>,</m:t>
                    </m:r>
                    <m:r>
                      <a:rPr lang="en-US" altLang="zh-CN" sz="2000" b="0" i="1" dirty="0" smtClean="0">
                        <a:solidFill>
                          <a:schemeClr val="tx1"/>
                        </a:solidFill>
                        <a:latin typeface="Cambria Math" panose="02040503050406030204" pitchFamily="18" charset="0"/>
                      </a:rPr>
                      <m:t>𝜇</m:t>
                    </m:r>
                    <m:r>
                      <a:rPr lang="en-US" altLang="zh-CN" sz="2000" b="0" i="1" dirty="0" smtClean="0">
                        <a:solidFill>
                          <a:schemeClr val="tx1"/>
                        </a:solidFill>
                        <a:latin typeface="Cambria Math" panose="02040503050406030204" pitchFamily="18" charset="0"/>
                      </a:rPr>
                      <m:t>=</m:t>
                    </m:r>
                    <m:r>
                      <a:rPr lang="en-US" altLang="zh-CN" sz="2000" b="0" i="1" dirty="0" smtClean="0">
                        <a:solidFill>
                          <a:schemeClr val="tx1"/>
                        </a:solidFill>
                        <a:latin typeface="Cambria Math" panose="02040503050406030204" pitchFamily="18" charset="0"/>
                        <a:ea typeface="Cambria Math" panose="02040503050406030204" pitchFamily="18" charset="0"/>
                      </a:rPr>
                      <m:t>𝔼</m:t>
                    </m:r>
                    <m:r>
                      <a:rPr lang="en-US" altLang="zh-CN" sz="2000" b="0" i="1" dirty="0" smtClean="0">
                        <a:solidFill>
                          <a:schemeClr val="tx1"/>
                        </a:solidFill>
                        <a:latin typeface="Cambria Math" panose="02040503050406030204" pitchFamily="18" charset="0"/>
                      </a:rPr>
                      <m:t>𝑅</m:t>
                    </m:r>
                    <m:r>
                      <a:rPr lang="en-US" altLang="zh-CN" sz="2000" b="0" i="0" dirty="0" smtClean="0">
                        <a:solidFill>
                          <a:schemeClr val="tx1"/>
                        </a:solidFill>
                        <a:latin typeface="Cambria Math" panose="02040503050406030204" pitchFamily="18" charset="0"/>
                      </a:rPr>
                      <m:t>,</m:t>
                    </m:r>
                  </m:oMath>
                </a14:m>
                <a:r>
                  <a:rPr lang="en-US" altLang="zh-CN" sz="2000" dirty="0">
                    <a:solidFill>
                      <a:schemeClr val="tx1"/>
                    </a:solidFill>
                  </a:rPr>
                  <a:t> </a:t>
                </a:r>
                <a:r>
                  <a:rPr lang="zh-CN" altLang="en-US" sz="2000" dirty="0">
                    <a:solidFill>
                      <a:schemeClr val="tx1"/>
                    </a:solidFill>
                  </a:rPr>
                  <a:t>则投资组合的形式如下</a:t>
                </a:r>
                <a:r>
                  <a:rPr lang="en-US" altLang="zh-CN" sz="2000" dirty="0">
                    <a:solidFill>
                      <a:schemeClr val="tx1"/>
                    </a:solidFill>
                  </a:rPr>
                  <a:t>:</a:t>
                </a:r>
              </a:p>
              <a:p>
                <a:pPr algn="ctr"/>
                <a14:m>
                  <m:oMathPara xmlns:m="http://schemas.openxmlformats.org/officeDocument/2006/math">
                    <m:oMathParaPr>
                      <m:jc m:val="centerGroup"/>
                    </m:oMathParaPr>
                    <m:oMath xmlns:m="http://schemas.openxmlformats.org/officeDocument/2006/math">
                      <m:func>
                        <m:funcPr>
                          <m:ctrlPr>
                            <a:rPr lang="en-US" altLang="zh-CN" sz="2000" b="0" i="1" smtClean="0">
                              <a:solidFill>
                                <a:schemeClr val="tx1"/>
                              </a:solidFill>
                              <a:latin typeface="Cambria Math" panose="02040503050406030204" pitchFamily="18" charset="0"/>
                            </a:rPr>
                          </m:ctrlPr>
                        </m:funcPr>
                        <m:fName>
                          <m:r>
                            <m:rPr>
                              <m:sty m:val="p"/>
                            </m:rPr>
                            <a:rPr lang="en-US" altLang="zh-CN" sz="2000" b="0" i="0" smtClean="0">
                              <a:solidFill>
                                <a:schemeClr val="tx1"/>
                              </a:solidFill>
                              <a:latin typeface="Cambria Math" panose="02040503050406030204" pitchFamily="18" charset="0"/>
                            </a:rPr>
                            <m:t>min</m:t>
                          </m:r>
                        </m:fName>
                        <m:e>
                          <m:sSup>
                            <m:sSupPr>
                              <m:ctrlPr>
                                <a:rPr lang="en-US" altLang="zh-CN" sz="2000" b="0" i="1" smtClean="0">
                                  <a:solidFill>
                                    <a:schemeClr val="tx1"/>
                                  </a:solidFill>
                                  <a:latin typeface="Cambria Math" panose="02040503050406030204" pitchFamily="18" charset="0"/>
                                </a:rPr>
                              </m:ctrlPr>
                            </m:sSupPr>
                            <m:e>
                              <m:r>
                                <a:rPr lang="en-US" altLang="zh-CN" sz="2000" b="0" i="1" smtClean="0">
                                  <a:solidFill>
                                    <a:schemeClr val="tx1"/>
                                  </a:solidFill>
                                  <a:latin typeface="Cambria Math" panose="02040503050406030204" pitchFamily="18" charset="0"/>
                                </a:rPr>
                                <m:t>𝑤</m:t>
                              </m:r>
                            </m:e>
                            <m:sup>
                              <m:r>
                                <a:rPr lang="en-US" altLang="zh-CN" sz="2000" b="0" i="1" smtClean="0">
                                  <a:solidFill>
                                    <a:schemeClr val="tx1"/>
                                  </a:solidFill>
                                  <a:latin typeface="Cambria Math" panose="02040503050406030204" pitchFamily="18" charset="0"/>
                                </a:rPr>
                                <m:t>′</m:t>
                              </m:r>
                            </m:sup>
                          </m:sSup>
                          <m:r>
                            <m:rPr>
                              <m:sty m:val="p"/>
                            </m:rPr>
                            <a:rPr lang="el-GR" altLang="zh-CN" sz="2000" b="0" i="1" smtClean="0">
                              <a:solidFill>
                                <a:schemeClr val="tx1"/>
                              </a:solidFill>
                              <a:latin typeface="Cambria Math" panose="02040503050406030204" pitchFamily="18" charset="0"/>
                              <a:ea typeface="Cambria Math" panose="02040503050406030204" pitchFamily="18" charset="0"/>
                            </a:rPr>
                            <m:t>Ω</m:t>
                          </m:r>
                          <m:r>
                            <a:rPr lang="en-US" altLang="zh-CN" sz="2000" b="0" i="1" smtClean="0">
                              <a:solidFill>
                                <a:schemeClr val="tx1"/>
                              </a:solidFill>
                              <a:latin typeface="Cambria Math" panose="02040503050406030204" pitchFamily="18" charset="0"/>
                              <a:ea typeface="Cambria Math" panose="02040503050406030204" pitchFamily="18" charset="0"/>
                            </a:rPr>
                            <m:t>𝑤</m:t>
                          </m:r>
                        </m:e>
                      </m:func>
                    </m:oMath>
                  </m:oMathPara>
                </a14:m>
                <a:endParaRPr lang="en-US" altLang="zh-CN" sz="2000" dirty="0">
                  <a:solidFill>
                    <a:schemeClr val="tx1"/>
                  </a:solidFill>
                </a:endParaRPr>
              </a:p>
              <a:p>
                <a:pPr algn="ct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𝑠</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𝑡</m:t>
                      </m:r>
                      <m:r>
                        <a:rPr lang="en-US" altLang="zh-CN" sz="2000" b="0" i="1" smtClean="0">
                          <a:solidFill>
                            <a:schemeClr val="tx1"/>
                          </a:solidFill>
                          <a:latin typeface="Cambria Math" panose="02040503050406030204" pitchFamily="18" charset="0"/>
                        </a:rPr>
                        <m:t>. </m:t>
                      </m:r>
                      <m:sSup>
                        <m:sSupPr>
                          <m:ctrlPr>
                            <a:rPr lang="en-US" altLang="zh-CN" sz="2000" b="0" i="1" smtClean="0">
                              <a:solidFill>
                                <a:schemeClr val="tx1"/>
                              </a:solidFill>
                              <a:latin typeface="Cambria Math" panose="02040503050406030204" pitchFamily="18" charset="0"/>
                            </a:rPr>
                          </m:ctrlPr>
                        </m:sSupPr>
                        <m:e>
                          <m:r>
                            <a:rPr lang="en-US" altLang="zh-CN" sz="2000" b="0" i="1" smtClean="0">
                              <a:solidFill>
                                <a:schemeClr val="tx1"/>
                              </a:solidFill>
                              <a:latin typeface="Cambria Math" panose="02040503050406030204" pitchFamily="18" charset="0"/>
                            </a:rPr>
                            <m:t>𝑤</m:t>
                          </m:r>
                        </m:e>
                        <m:sup>
                          <m:r>
                            <a:rPr lang="en-US" altLang="zh-CN" sz="2000" b="0" i="1" smtClean="0">
                              <a:solidFill>
                                <a:schemeClr val="tx1"/>
                              </a:solidFill>
                              <a:latin typeface="Cambria Math" panose="02040503050406030204" pitchFamily="18" charset="0"/>
                            </a:rPr>
                            <m:t>′</m:t>
                          </m:r>
                        </m:sup>
                      </m:sSup>
                      <m:r>
                        <a:rPr lang="en-US" altLang="zh-CN" sz="2000" b="0" i="1" smtClean="0">
                          <a:solidFill>
                            <a:schemeClr val="tx1"/>
                          </a:solidFill>
                          <a:latin typeface="Cambria Math" panose="02040503050406030204" pitchFamily="18" charset="0"/>
                        </a:rPr>
                        <m:t>𝜇</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𝑎</m:t>
                      </m:r>
                    </m:oMath>
                  </m:oMathPara>
                </a14:m>
                <a:endParaRPr lang="en-US" altLang="zh-CN" sz="2000" b="0" dirty="0">
                  <a:solidFill>
                    <a:schemeClr val="tx1"/>
                  </a:solidFill>
                </a:endParaRPr>
              </a:p>
              <a:p>
                <a:pPr algn="ctr"/>
                <a14:m>
                  <m:oMathPara xmlns:m="http://schemas.openxmlformats.org/officeDocument/2006/math">
                    <m:oMathParaPr>
                      <m:jc m:val="centerGroup"/>
                    </m:oMathParaPr>
                    <m:oMath xmlns:m="http://schemas.openxmlformats.org/officeDocument/2006/math">
                      <m:sSup>
                        <m:sSupPr>
                          <m:ctrlPr>
                            <a:rPr lang="en-US" altLang="zh-CN" sz="2000" b="0" i="1" smtClean="0">
                              <a:solidFill>
                                <a:schemeClr val="tx1"/>
                              </a:solidFill>
                              <a:latin typeface="Cambria Math" panose="02040503050406030204" pitchFamily="18" charset="0"/>
                            </a:rPr>
                          </m:ctrlPr>
                        </m:sSupPr>
                        <m:e>
                          <m:r>
                            <a:rPr lang="en-US" altLang="zh-CN" sz="2000" b="0" i="1" smtClean="0">
                              <a:solidFill>
                                <a:schemeClr val="tx1"/>
                              </a:solidFill>
                              <a:latin typeface="Cambria Math" panose="02040503050406030204" pitchFamily="18" charset="0"/>
                            </a:rPr>
                            <m:t>𝑤</m:t>
                          </m:r>
                        </m:e>
                        <m:sup>
                          <m:r>
                            <a:rPr lang="en-US" altLang="zh-CN" sz="2000" b="0" i="1" smtClean="0">
                              <a:solidFill>
                                <a:schemeClr val="tx1"/>
                              </a:solidFill>
                              <a:latin typeface="Cambria Math" panose="02040503050406030204" pitchFamily="18" charset="0"/>
                            </a:rPr>
                            <m:t>′</m:t>
                          </m:r>
                        </m:sup>
                      </m:sSup>
                      <m:r>
                        <a:rPr lang="en-US" altLang="zh-CN" sz="2000" i="1">
                          <a:solidFill>
                            <a:schemeClr val="tx1"/>
                          </a:solidFill>
                          <a:latin typeface="Cambria Math" panose="02040503050406030204" pitchFamily="18" charset="0"/>
                          <a:ea typeface="Cambria Math" panose="02040503050406030204" pitchFamily="18" charset="0"/>
                        </a:rPr>
                        <m:t>𝜏</m:t>
                      </m:r>
                      <m:r>
                        <a:rPr lang="en-US" altLang="zh-CN" sz="2000" b="0" i="1" smtClean="0">
                          <a:solidFill>
                            <a:schemeClr val="tx1"/>
                          </a:solidFill>
                          <a:latin typeface="Cambria Math" panose="02040503050406030204" pitchFamily="18" charset="0"/>
                          <a:ea typeface="Cambria Math" panose="02040503050406030204" pitchFamily="18" charset="0"/>
                        </a:rPr>
                        <m:t>=1</m:t>
                      </m:r>
                    </m:oMath>
                  </m:oMathPara>
                </a14:m>
                <a:endParaRPr lang="en-US" altLang="zh-CN" sz="2000" dirty="0">
                  <a:solidFill>
                    <a:schemeClr val="tx1"/>
                  </a:solidFill>
                </a:endParaRPr>
              </a:p>
            </p:txBody>
          </p:sp>
        </mc:Choice>
        <mc:Fallback>
          <p:sp>
            <p:nvSpPr>
              <p:cNvPr id="12" name="文本框 11"/>
              <p:cNvSpPr txBox="1">
                <a:spLocks noRot="1" noChangeAspect="1" noMove="1" noResize="1" noEditPoints="1" noAdjustHandles="1" noChangeArrowheads="1" noChangeShapeType="1" noTextEdit="1"/>
              </p:cNvSpPr>
              <p:nvPr/>
            </p:nvSpPr>
            <p:spPr>
              <a:xfrm>
                <a:off x="375918" y="2156433"/>
                <a:ext cx="11584180" cy="1938992"/>
              </a:xfrm>
              <a:prstGeom prst="rect">
                <a:avLst/>
              </a:prstGeom>
              <a:blipFill rotWithShape="1">
                <a:blip r:embed="rId1"/>
                <a:stretch>
                  <a:fillRect l="-547" t="-2581"/>
                </a:stretch>
              </a:blipFill>
              <a:ln w="19050">
                <a:solidFill>
                  <a:srgbClr val="972022"/>
                </a:solidFill>
                <a:prstDash val="sysDash"/>
              </a:ln>
            </p:spPr>
            <p:txBody>
              <a:bodyPr/>
              <a:lstStyle/>
              <a:p>
                <a:r>
                  <a:rPr lang="zh-CN" altLang="en-US">
                    <a:noFill/>
                  </a:rPr>
                  <a:t> </a:t>
                </a:r>
                <a:endParaRPr lang="zh-CN" altLang="en-US">
                  <a:noFill/>
                </a:endParaRPr>
              </a:p>
            </p:txBody>
          </p:sp>
        </mc:Fallback>
      </mc:AlternateContent>
      <p:sp>
        <p:nvSpPr>
          <p:cNvPr id="7" name="右箭头 6"/>
          <p:cNvSpPr/>
          <p:nvPr/>
        </p:nvSpPr>
        <p:spPr>
          <a:xfrm>
            <a:off x="3184022" y="4700587"/>
            <a:ext cx="1243012" cy="432788"/>
          </a:xfrm>
          <a:prstGeom prst="rightArrow">
            <a:avLst/>
          </a:prstGeom>
          <a:solidFill>
            <a:srgbClr val="9C030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mc:Choice xmlns:a14="http://schemas.microsoft.com/office/drawing/2010/main" Requires="a14">
          <p:sp>
            <p:nvSpPr>
              <p:cNvPr id="15" name="文本框 14"/>
              <p:cNvSpPr txBox="1"/>
              <p:nvPr/>
            </p:nvSpPr>
            <p:spPr>
              <a:xfrm>
                <a:off x="5074154" y="4516461"/>
                <a:ext cx="5040002" cy="923330"/>
              </a:xfrm>
              <a:prstGeom prst="rect">
                <a:avLst/>
              </a:prstGeom>
              <a:solidFill>
                <a:srgbClr val="9C0308"/>
              </a:solidFill>
            </p:spPr>
            <p:txBody>
              <a:bodyPr wrap="square" rtlCol="0">
                <a:spAutoFit/>
              </a:bodyPr>
              <a:lstStyle/>
              <a:p>
                <a:r>
                  <a:rPr lang="zh-CN" altLang="en-US" dirty="0">
                    <a:solidFill>
                      <a:schemeClr val="bg1"/>
                    </a:solidFill>
                  </a:rPr>
                  <a:t>如果我们将预期回报水平与投资组合回报的标准偏差绘制在</a:t>
                </a:r>
                <a14:m>
                  <m:oMath xmlns:m="http://schemas.openxmlformats.org/officeDocument/2006/math">
                    <m:r>
                      <a:rPr lang="en-US" altLang="zh-CN" b="0" i="1" smtClean="0">
                        <a:solidFill>
                          <a:schemeClr val="bg1"/>
                        </a:solidFill>
                        <a:latin typeface="Cambria Math" panose="02040503050406030204" pitchFamily="18" charset="0"/>
                      </a:rPr>
                      <m:t>𝜎</m:t>
                    </m:r>
                    <m:r>
                      <a:rPr lang="en-US" altLang="zh-CN" b="0" i="1" smtClean="0">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rPr>
                      <m:t>𝑟</m:t>
                    </m:r>
                  </m:oMath>
                </a14:m>
                <a:r>
                  <a:rPr lang="zh-CN" altLang="en-US" dirty="0">
                    <a:solidFill>
                      <a:schemeClr val="bg1"/>
                    </a:solidFill>
                  </a:rPr>
                  <a:t>平面上，我们就得到了风险资产的最小方差边界。</a:t>
                </a:r>
                <a:endParaRPr lang="en-US" altLang="zh-CN" sz="2000" dirty="0">
                  <a:solidFill>
                    <a:schemeClr val="bg1"/>
                  </a:solidFill>
                </a:endParaRPr>
              </a:p>
            </p:txBody>
          </p:sp>
        </mc:Choice>
        <mc:Fallback>
          <p:sp>
            <p:nvSpPr>
              <p:cNvPr id="15" name="文本框 14"/>
              <p:cNvSpPr txBox="1">
                <a:spLocks noRot="1" noChangeAspect="1" noMove="1" noResize="1" noEditPoints="1" noAdjustHandles="1" noChangeArrowheads="1" noChangeShapeType="1" noTextEdit="1"/>
              </p:cNvSpPr>
              <p:nvPr/>
            </p:nvSpPr>
            <p:spPr>
              <a:xfrm>
                <a:off x="5074154" y="4516461"/>
                <a:ext cx="5040002" cy="923330"/>
              </a:xfrm>
              <a:prstGeom prst="rect">
                <a:avLst/>
              </a:prstGeom>
              <a:blipFill rotWithShape="1">
                <a:blip r:embed="rId2"/>
                <a:stretch>
                  <a:fillRect l="-1005" t="-2703" b="-6757"/>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sym typeface="+mn-ea"/>
              </a:rPr>
              <a:t>因子类型与分布规律</a:t>
            </a:r>
            <a:endParaRPr lang="zh-CN" altLang="en-US"/>
          </a:p>
        </p:txBody>
      </p:sp>
      <p:sp>
        <p:nvSpPr>
          <p:cNvPr id="2" name="灯片编号占位符 1"/>
          <p:cNvSpPr>
            <a:spLocks noGrp="1"/>
          </p:cNvSpPr>
          <p:nvPr>
            <p:ph type="sldNum" sz="quarter" idx="12"/>
          </p:nvPr>
        </p:nvSpPr>
        <p:spPr/>
        <p:txBody>
          <a:bodyPr/>
          <a:p>
            <a:fld id="{1827CD8D-0C45-4313-8514-3276C2338651}" type="slidenum">
              <a:rPr lang="zh-CN" altLang="en-US" smtClean="0"/>
            </a:fld>
            <a:endParaRPr lang="zh-CN" altLang="en-US" dirty="0"/>
          </a:p>
        </p:txBody>
      </p:sp>
      <p:sp>
        <p:nvSpPr>
          <p:cNvPr id="4" name="圆角矩形 3"/>
          <p:cNvSpPr/>
          <p:nvPr/>
        </p:nvSpPr>
        <p:spPr>
          <a:xfrm>
            <a:off x="1054100" y="2155190"/>
            <a:ext cx="1055370" cy="3268980"/>
          </a:xfrm>
          <a:prstGeom prst="roundRect">
            <a:avLst/>
          </a:prstGeom>
          <a:solidFill>
            <a:srgbClr val="9C0308"/>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1244600" y="2440305"/>
            <a:ext cx="675005" cy="2563495"/>
          </a:xfrm>
          <a:prstGeom prst="rect">
            <a:avLst/>
          </a:prstGeom>
          <a:noFill/>
        </p:spPr>
        <p:txBody>
          <a:bodyPr vert="eaVert" wrap="square" rtlCol="0">
            <a:spAutoFit/>
          </a:bodyPr>
          <a:p>
            <a:r>
              <a:rPr lang="zh-CN" altLang="en-US" sz="3200" b="1">
                <a:solidFill>
                  <a:schemeClr val="bg1"/>
                </a:solidFill>
              </a:rPr>
              <a:t>一致预期因子</a:t>
            </a:r>
            <a:endParaRPr lang="zh-CN" altLang="en-US" sz="3200" b="1">
              <a:solidFill>
                <a:schemeClr val="bg1"/>
              </a:solidFill>
            </a:endParaRPr>
          </a:p>
        </p:txBody>
      </p:sp>
      <p:pic>
        <p:nvPicPr>
          <p:cNvPr id="5" name="图片 4"/>
          <p:cNvPicPr>
            <a:picLocks noChangeAspect="1"/>
          </p:cNvPicPr>
          <p:nvPr/>
        </p:nvPicPr>
        <p:blipFill>
          <a:blip r:embed="rId1"/>
          <a:stretch>
            <a:fillRect/>
          </a:stretch>
        </p:blipFill>
        <p:spPr>
          <a:xfrm>
            <a:off x="2669540" y="1583690"/>
            <a:ext cx="8679180" cy="384048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sym typeface="+mn-ea"/>
              </a:rPr>
              <a:t>一致预期</a:t>
            </a:r>
            <a:r>
              <a:rPr lang="zh-CN" altLang="en-US">
                <a:sym typeface="+mn-ea"/>
              </a:rPr>
              <a:t>因子</a:t>
            </a:r>
            <a:endParaRPr lang="zh-CN" altLang="en-US"/>
          </a:p>
        </p:txBody>
      </p:sp>
      <p:sp>
        <p:nvSpPr>
          <p:cNvPr id="2" name="灯片编号占位符 1"/>
          <p:cNvSpPr>
            <a:spLocks noGrp="1"/>
          </p:cNvSpPr>
          <p:nvPr>
            <p:ph type="sldNum" sz="quarter" idx="12"/>
          </p:nvPr>
        </p:nvSpPr>
        <p:spPr/>
        <p:txBody>
          <a:bodyPr/>
          <a:p>
            <a:fld id="{1827CD8D-0C45-4313-8514-3276C2338651}" type="slidenum">
              <a:rPr lang="zh-CN" altLang="en-US" smtClean="0"/>
            </a:fld>
            <a:endParaRPr lang="zh-CN" altLang="en-US" dirty="0"/>
          </a:p>
        </p:txBody>
      </p:sp>
      <p:sp>
        <p:nvSpPr>
          <p:cNvPr id="12" name="文本框 11"/>
          <p:cNvSpPr txBox="1"/>
          <p:nvPr/>
        </p:nvSpPr>
        <p:spPr>
          <a:xfrm>
            <a:off x="343535" y="1054100"/>
            <a:ext cx="1067435" cy="398780"/>
          </a:xfrm>
          <a:prstGeom prst="rect">
            <a:avLst/>
          </a:prstGeom>
          <a:solidFill>
            <a:srgbClr val="9C0308"/>
          </a:solidFill>
        </p:spPr>
        <p:txBody>
          <a:bodyPr wrap="square" rtlCol="0">
            <a:spAutoFit/>
          </a:bodyPr>
          <a:p>
            <a:pPr algn="ctr"/>
            <a:r>
              <a:rPr lang="en-US" altLang="zh-CN" sz="2000" dirty="0">
                <a:solidFill>
                  <a:schemeClr val="bg1"/>
                </a:solidFill>
              </a:rPr>
              <a:t>EP_FY</a:t>
            </a:r>
            <a:endParaRPr lang="en-US" altLang="zh-CN" sz="2000" dirty="0">
              <a:solidFill>
                <a:schemeClr val="bg1"/>
              </a:solidFill>
            </a:endParaRPr>
          </a:p>
        </p:txBody>
      </p:sp>
      <p:sp>
        <p:nvSpPr>
          <p:cNvPr id="13" name="文本框 12"/>
          <p:cNvSpPr txBox="1"/>
          <p:nvPr/>
        </p:nvSpPr>
        <p:spPr>
          <a:xfrm>
            <a:off x="343535" y="1452880"/>
            <a:ext cx="3478530" cy="398780"/>
          </a:xfrm>
          <a:prstGeom prst="rect">
            <a:avLst/>
          </a:prstGeom>
          <a:noFill/>
          <a:ln w="19050">
            <a:solidFill>
              <a:srgbClr val="972022"/>
            </a:solidFill>
            <a:prstDash val="sysDash"/>
          </a:ln>
        </p:spPr>
        <p:txBody>
          <a:bodyPr wrap="square" rtlCol="0">
            <a:spAutoFit/>
          </a:bodyPr>
          <a:p>
            <a:pPr algn="l"/>
            <a:r>
              <a:rPr lang="en-US" altLang="zh-CN" sz="2000" dirty="0"/>
              <a:t>EP_FY=Profit_FY/TOT_MV</a:t>
            </a:r>
            <a:endParaRPr lang="en-US" altLang="zh-CN" sz="2000" dirty="0"/>
          </a:p>
        </p:txBody>
      </p:sp>
      <p:sp>
        <p:nvSpPr>
          <p:cNvPr id="4" name="文本框 3"/>
          <p:cNvSpPr txBox="1"/>
          <p:nvPr/>
        </p:nvSpPr>
        <p:spPr>
          <a:xfrm>
            <a:off x="343535" y="2009775"/>
            <a:ext cx="1361440" cy="398780"/>
          </a:xfrm>
          <a:prstGeom prst="rect">
            <a:avLst/>
          </a:prstGeom>
          <a:solidFill>
            <a:srgbClr val="9C0308"/>
          </a:solidFill>
        </p:spPr>
        <p:txBody>
          <a:bodyPr wrap="square" rtlCol="0">
            <a:spAutoFit/>
          </a:bodyPr>
          <a:p>
            <a:pPr algn="ctr"/>
            <a:r>
              <a:rPr lang="en-US" altLang="zh-CN" sz="2000" dirty="0">
                <a:solidFill>
                  <a:schemeClr val="bg1"/>
                </a:solidFill>
              </a:rPr>
              <a:t>EP_ROLL</a:t>
            </a:r>
            <a:endParaRPr lang="en-US" altLang="zh-CN" sz="2000" dirty="0">
              <a:solidFill>
                <a:schemeClr val="bg1"/>
              </a:solidFill>
            </a:endParaRPr>
          </a:p>
        </p:txBody>
      </p:sp>
      <p:sp>
        <p:nvSpPr>
          <p:cNvPr id="9" name="文本框 8"/>
          <p:cNvSpPr txBox="1"/>
          <p:nvPr/>
        </p:nvSpPr>
        <p:spPr>
          <a:xfrm>
            <a:off x="343535" y="2408555"/>
            <a:ext cx="3478530" cy="398780"/>
          </a:xfrm>
          <a:prstGeom prst="rect">
            <a:avLst/>
          </a:prstGeom>
          <a:noFill/>
          <a:ln w="19050">
            <a:solidFill>
              <a:srgbClr val="972022"/>
            </a:solidFill>
            <a:prstDash val="sysDash"/>
          </a:ln>
        </p:spPr>
        <p:txBody>
          <a:bodyPr wrap="square" rtlCol="0">
            <a:spAutoFit/>
          </a:bodyPr>
          <a:p>
            <a:pPr algn="l"/>
            <a:r>
              <a:rPr lang="en-US" altLang="zh-CN" sz="2000" dirty="0"/>
              <a:t>EP_ROLL=Profit_ROLL/TOT_MV</a:t>
            </a:r>
            <a:endParaRPr lang="en-US" altLang="zh-CN" sz="2000" dirty="0"/>
          </a:p>
        </p:txBody>
      </p:sp>
      <p:sp>
        <p:nvSpPr>
          <p:cNvPr id="10" name="文本框 9"/>
          <p:cNvSpPr txBox="1"/>
          <p:nvPr/>
        </p:nvSpPr>
        <p:spPr>
          <a:xfrm>
            <a:off x="343535" y="3016885"/>
            <a:ext cx="1067435" cy="398780"/>
          </a:xfrm>
          <a:prstGeom prst="rect">
            <a:avLst/>
          </a:prstGeom>
          <a:solidFill>
            <a:srgbClr val="9C0308"/>
          </a:solidFill>
        </p:spPr>
        <p:txBody>
          <a:bodyPr wrap="square" rtlCol="0">
            <a:spAutoFit/>
          </a:bodyPr>
          <a:p>
            <a:pPr algn="ctr"/>
            <a:r>
              <a:rPr lang="en-US" altLang="zh-CN" sz="2000" dirty="0">
                <a:solidFill>
                  <a:schemeClr val="bg1"/>
                </a:solidFill>
              </a:rPr>
              <a:t>Growth</a:t>
            </a:r>
            <a:endParaRPr lang="en-US" altLang="zh-CN" sz="2000" dirty="0">
              <a:solidFill>
                <a:schemeClr val="bg1"/>
              </a:solidFill>
            </a:endParaRPr>
          </a:p>
        </p:txBody>
      </p:sp>
      <p:sp>
        <p:nvSpPr>
          <p:cNvPr id="11" name="文本框 10"/>
          <p:cNvSpPr txBox="1"/>
          <p:nvPr/>
        </p:nvSpPr>
        <p:spPr>
          <a:xfrm>
            <a:off x="343535" y="3415665"/>
            <a:ext cx="4857750" cy="706755"/>
          </a:xfrm>
          <a:prstGeom prst="rect">
            <a:avLst/>
          </a:prstGeom>
          <a:noFill/>
          <a:ln w="19050">
            <a:solidFill>
              <a:srgbClr val="972022"/>
            </a:solidFill>
            <a:prstDash val="sysDash"/>
          </a:ln>
        </p:spPr>
        <p:txBody>
          <a:bodyPr wrap="square" rtlCol="0">
            <a:spAutoFit/>
          </a:bodyPr>
          <a:p>
            <a:pPr algn="l"/>
            <a:r>
              <a:rPr lang="en-US" altLang="zh-CN" sz="2000" dirty="0"/>
              <a:t>Growth=sqrt(Profit_FY2/Profit_FY0)-1</a:t>
            </a:r>
            <a:endParaRPr lang="en-US" altLang="zh-CN" sz="2000" dirty="0"/>
          </a:p>
          <a:p>
            <a:pPr algn="l"/>
            <a:r>
              <a:rPr lang="zh-CN" altLang="en-US" sz="2000" dirty="0"/>
              <a:t>天风：</a:t>
            </a:r>
            <a:r>
              <a:rPr lang="en-US" altLang="zh-CN" sz="2000" dirty="0"/>
              <a:t>OLS</a:t>
            </a:r>
            <a:r>
              <a:rPr lang="zh-CN" altLang="en-US" sz="2000" dirty="0"/>
              <a:t>方法</a:t>
            </a:r>
            <a:endParaRPr lang="zh-CN" altLang="en-US" sz="2000" dirty="0"/>
          </a:p>
        </p:txBody>
      </p:sp>
      <p:sp>
        <p:nvSpPr>
          <p:cNvPr id="14" name="文本框 13"/>
          <p:cNvSpPr txBox="1"/>
          <p:nvPr/>
        </p:nvSpPr>
        <p:spPr>
          <a:xfrm>
            <a:off x="343535" y="4366260"/>
            <a:ext cx="1067435" cy="398780"/>
          </a:xfrm>
          <a:prstGeom prst="rect">
            <a:avLst/>
          </a:prstGeom>
          <a:solidFill>
            <a:srgbClr val="9C0308"/>
          </a:solidFill>
        </p:spPr>
        <p:txBody>
          <a:bodyPr wrap="square" rtlCol="0">
            <a:spAutoFit/>
          </a:bodyPr>
          <a:p>
            <a:pPr algn="ctr"/>
            <a:r>
              <a:rPr lang="en-US" altLang="zh-CN" sz="2000" dirty="0">
                <a:solidFill>
                  <a:schemeClr val="bg1"/>
                </a:solidFill>
              </a:rPr>
              <a:t>PEG</a:t>
            </a:r>
            <a:endParaRPr lang="en-US" altLang="zh-CN" sz="2000" dirty="0">
              <a:solidFill>
                <a:schemeClr val="bg1"/>
              </a:solidFill>
            </a:endParaRPr>
          </a:p>
        </p:txBody>
      </p:sp>
      <p:sp>
        <p:nvSpPr>
          <p:cNvPr id="15" name="文本框 14"/>
          <p:cNvSpPr txBox="1"/>
          <p:nvPr/>
        </p:nvSpPr>
        <p:spPr>
          <a:xfrm>
            <a:off x="343535" y="4765040"/>
            <a:ext cx="3478530" cy="398780"/>
          </a:xfrm>
          <a:prstGeom prst="rect">
            <a:avLst/>
          </a:prstGeom>
          <a:noFill/>
          <a:ln w="19050">
            <a:solidFill>
              <a:srgbClr val="972022"/>
            </a:solidFill>
            <a:prstDash val="sysDash"/>
          </a:ln>
        </p:spPr>
        <p:txBody>
          <a:bodyPr wrap="square" rtlCol="0">
            <a:spAutoFit/>
          </a:bodyPr>
          <a:p>
            <a:pPr algn="l"/>
            <a:r>
              <a:rPr lang="en-US" altLang="zh-CN" sz="2000" dirty="0"/>
              <a:t>PEG=1/(EP_ROLL*Growth)</a:t>
            </a:r>
            <a:endParaRPr lang="en-US" altLang="zh-CN" sz="2000" dirty="0"/>
          </a:p>
        </p:txBody>
      </p:sp>
      <p:sp>
        <p:nvSpPr>
          <p:cNvPr id="16" name="文本框 15"/>
          <p:cNvSpPr txBox="1"/>
          <p:nvPr/>
        </p:nvSpPr>
        <p:spPr>
          <a:xfrm>
            <a:off x="343535" y="5445760"/>
            <a:ext cx="1067435" cy="398780"/>
          </a:xfrm>
          <a:prstGeom prst="rect">
            <a:avLst/>
          </a:prstGeom>
          <a:solidFill>
            <a:srgbClr val="9C0308"/>
          </a:solidFill>
        </p:spPr>
        <p:txBody>
          <a:bodyPr wrap="square" rtlCol="0">
            <a:spAutoFit/>
          </a:bodyPr>
          <a:p>
            <a:pPr algn="ctr"/>
            <a:r>
              <a:rPr lang="en-US" altLang="zh-CN" sz="2000" dirty="0">
                <a:solidFill>
                  <a:schemeClr val="bg1"/>
                </a:solidFill>
              </a:rPr>
              <a:t>DEP</a:t>
            </a:r>
            <a:endParaRPr lang="en-US" altLang="zh-CN" sz="2000" dirty="0">
              <a:solidFill>
                <a:schemeClr val="bg1"/>
              </a:solidFill>
            </a:endParaRPr>
          </a:p>
        </p:txBody>
      </p:sp>
      <p:sp>
        <p:nvSpPr>
          <p:cNvPr id="17" name="文本框 16"/>
          <p:cNvSpPr txBox="1"/>
          <p:nvPr/>
        </p:nvSpPr>
        <p:spPr>
          <a:xfrm>
            <a:off x="343535" y="5844540"/>
            <a:ext cx="3478530" cy="398780"/>
          </a:xfrm>
          <a:prstGeom prst="rect">
            <a:avLst/>
          </a:prstGeom>
          <a:noFill/>
          <a:ln w="19050">
            <a:solidFill>
              <a:srgbClr val="972022"/>
            </a:solidFill>
            <a:prstDash val="sysDash"/>
          </a:ln>
        </p:spPr>
        <p:txBody>
          <a:bodyPr wrap="square" rtlCol="0">
            <a:spAutoFit/>
          </a:bodyPr>
          <a:p>
            <a:pPr algn="l"/>
            <a:r>
              <a:rPr lang="en-US" altLang="zh-CN" sz="2000" dirty="0"/>
              <a:t>DEPt=(EP_FYt/EP_FYt-1) - 1</a:t>
            </a:r>
            <a:endParaRPr lang="en-US" altLang="zh-CN" sz="2000" dirty="0"/>
          </a:p>
        </p:txBody>
      </p:sp>
      <p:sp>
        <p:nvSpPr>
          <p:cNvPr id="18" name="椭圆 17"/>
          <p:cNvSpPr/>
          <p:nvPr/>
        </p:nvSpPr>
        <p:spPr>
          <a:xfrm>
            <a:off x="6693535" y="2172970"/>
            <a:ext cx="2891155" cy="2667635"/>
          </a:xfrm>
          <a:prstGeom prst="ellipse">
            <a:avLst/>
          </a:prstGeom>
          <a:solidFill>
            <a:srgbClr val="9C0308"/>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a:off x="6796405" y="3202940"/>
            <a:ext cx="2685415" cy="521970"/>
          </a:xfrm>
          <a:prstGeom prst="rect">
            <a:avLst/>
          </a:prstGeom>
          <a:noFill/>
        </p:spPr>
        <p:txBody>
          <a:bodyPr wrap="none" rtlCol="0">
            <a:spAutoFit/>
          </a:bodyPr>
          <a:p>
            <a:r>
              <a:rPr lang="zh-CN" altLang="en-US" sz="2800" b="1">
                <a:solidFill>
                  <a:schemeClr val="bg1"/>
                </a:solidFill>
              </a:rPr>
              <a:t>一致预期净利润</a:t>
            </a:r>
            <a:endParaRPr lang="zh-CN" altLang="en-US" sz="2800" b="1">
              <a:solidFill>
                <a:schemeClr val="bg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sym typeface="+mn-ea"/>
              </a:rPr>
              <a:t>一致预期因子</a:t>
            </a:r>
            <a:endParaRPr lang="zh-CN" altLang="en-US">
              <a:sym typeface="+mn-ea"/>
            </a:endParaRPr>
          </a:p>
        </p:txBody>
      </p:sp>
      <p:sp>
        <p:nvSpPr>
          <p:cNvPr id="2" name="灯片编号占位符 1"/>
          <p:cNvSpPr>
            <a:spLocks noGrp="1"/>
          </p:cNvSpPr>
          <p:nvPr>
            <p:ph type="sldNum" sz="quarter" idx="12"/>
          </p:nvPr>
        </p:nvSpPr>
        <p:spPr/>
        <p:txBody>
          <a:bodyPr/>
          <a:p>
            <a:fld id="{1827CD8D-0C45-4313-8514-3276C2338651}" type="slidenum">
              <a:rPr lang="zh-CN" altLang="en-US" smtClean="0"/>
            </a:fld>
            <a:endParaRPr lang="zh-CN" altLang="en-US" dirty="0"/>
          </a:p>
        </p:txBody>
      </p:sp>
      <p:pic>
        <p:nvPicPr>
          <p:cNvPr id="5" name="图片 4"/>
          <p:cNvPicPr>
            <a:picLocks noChangeAspect="1"/>
          </p:cNvPicPr>
          <p:nvPr/>
        </p:nvPicPr>
        <p:blipFill>
          <a:blip r:embed="rId1"/>
          <a:stretch>
            <a:fillRect/>
          </a:stretch>
        </p:blipFill>
        <p:spPr>
          <a:xfrm>
            <a:off x="1372870" y="1198880"/>
            <a:ext cx="8547735" cy="446087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t>参考资料</a:t>
            </a:r>
            <a:endParaRPr lang="zh-CN" altLang="en-US"/>
          </a:p>
        </p:txBody>
      </p:sp>
      <p:sp>
        <p:nvSpPr>
          <p:cNvPr id="2" name="灯片编号占位符 1"/>
          <p:cNvSpPr>
            <a:spLocks noGrp="1"/>
          </p:cNvSpPr>
          <p:nvPr>
            <p:ph type="sldNum" sz="quarter" idx="12"/>
          </p:nvPr>
        </p:nvSpPr>
        <p:spPr/>
        <p:txBody>
          <a:bodyPr/>
          <a:p>
            <a:fld id="{1827CD8D-0C45-4313-8514-3276C2338651}" type="slidenum">
              <a:rPr lang="zh-CN" altLang="en-US" smtClean="0"/>
            </a:fld>
            <a:endParaRPr lang="zh-CN" altLang="en-US" dirty="0"/>
          </a:p>
        </p:txBody>
      </p:sp>
      <p:sp>
        <p:nvSpPr>
          <p:cNvPr id="22" name="文本框 21"/>
          <p:cNvSpPr txBox="1"/>
          <p:nvPr/>
        </p:nvSpPr>
        <p:spPr>
          <a:xfrm>
            <a:off x="357504" y="3338226"/>
            <a:ext cx="10845456" cy="1014730"/>
          </a:xfrm>
          <a:prstGeom prst="rect">
            <a:avLst/>
          </a:prstGeom>
          <a:noFill/>
          <a:ln w="19050">
            <a:solidFill>
              <a:srgbClr val="972022"/>
            </a:solidFill>
            <a:prstDash val="sysDash"/>
          </a:ln>
        </p:spPr>
        <p:txBody>
          <a:bodyPr wrap="square" rtlCol="0">
            <a:spAutoFit/>
          </a:bodyPr>
          <a:p>
            <a:pPr marL="342900" indent="-342900">
              <a:buFont typeface="Arial" panose="020B0604020202020204" pitchFamily="34" charset="0"/>
              <a:buChar char="•"/>
            </a:pPr>
            <a:r>
              <a:rPr lang="zh-CN" altLang="zh-CN" sz="2000" dirty="0"/>
              <a:t>广发证券</a:t>
            </a:r>
            <a:r>
              <a:rPr lang="zh-CN" altLang="zh-CN" sz="2000" dirty="0"/>
              <a:t>：</a:t>
            </a:r>
            <a:r>
              <a:rPr lang="en-US" altLang="zh-CN" sz="2000" dirty="0"/>
              <a:t>ALPHA</a:t>
            </a:r>
            <a:r>
              <a:rPr lang="zh-CN" altLang="en-US" sz="2000" dirty="0"/>
              <a:t>因子何处寻觅，掘金海量技术指标</a:t>
            </a:r>
            <a:r>
              <a:rPr lang="en-US" altLang="zh-CN" sz="2000" dirty="0"/>
              <a:t>--</a:t>
            </a:r>
            <a:r>
              <a:rPr lang="zh-CN" altLang="zh-CN" sz="2000" dirty="0"/>
              <a:t>多因子</a:t>
            </a:r>
            <a:r>
              <a:rPr lang="en-US" altLang="zh-CN" sz="2000" dirty="0"/>
              <a:t>ALPHA</a:t>
            </a:r>
            <a:r>
              <a:rPr lang="zh-CN" altLang="en-US" sz="2000" dirty="0"/>
              <a:t>系列报告之</a:t>
            </a:r>
            <a:r>
              <a:rPr lang="zh-CN" altLang="en-US" sz="2000" dirty="0"/>
              <a:t>（二十一</a:t>
            </a:r>
            <a:r>
              <a:rPr lang="zh-CN" altLang="en-US" sz="2000" dirty="0"/>
              <a:t>）</a:t>
            </a:r>
            <a:endParaRPr lang="zh-CN" altLang="en-US" sz="2000" dirty="0"/>
          </a:p>
          <a:p>
            <a:pPr marL="342900" indent="-342900">
              <a:buFont typeface="Arial" panose="020B0604020202020204" pitchFamily="34" charset="0"/>
              <a:buChar char="•"/>
            </a:pPr>
            <a:r>
              <a:rPr lang="zh-CN" altLang="en-US" sz="2000" dirty="0"/>
              <a:t>华泰证券</a:t>
            </a:r>
            <a:r>
              <a:rPr lang="zh-CN" altLang="en-US" sz="2000" dirty="0"/>
              <a:t>：栋梁反转因子分析</a:t>
            </a:r>
            <a:r>
              <a:rPr lang="en-US" altLang="zh-CN" sz="2000" dirty="0"/>
              <a:t>--</a:t>
            </a:r>
            <a:r>
              <a:rPr lang="zh-CN" altLang="en-US" sz="2000" dirty="0"/>
              <a:t>数</a:t>
            </a:r>
            <a:r>
              <a:rPr lang="zh-CN" altLang="en-US" sz="2000" dirty="0"/>
              <a:t>量化选股策略之八</a:t>
            </a:r>
            <a:endParaRPr lang="zh-CN" altLang="en-US" sz="2000" dirty="0"/>
          </a:p>
          <a:p>
            <a:pPr marL="342900" indent="-342900">
              <a:buFont typeface="Arial" panose="020B0604020202020204" pitchFamily="34" charset="0"/>
              <a:buChar char="•"/>
            </a:pPr>
            <a:r>
              <a:rPr lang="zh-CN" altLang="en-US" sz="2000" dirty="0"/>
              <a:t>https://www.investopedia.com</a:t>
            </a:r>
            <a:endParaRPr lang="zh-CN" altLang="en-US" sz="2000" dirty="0"/>
          </a:p>
        </p:txBody>
      </p:sp>
      <p:sp>
        <p:nvSpPr>
          <p:cNvPr id="23" name="文本框 22"/>
          <p:cNvSpPr txBox="1"/>
          <p:nvPr/>
        </p:nvSpPr>
        <p:spPr>
          <a:xfrm>
            <a:off x="357505" y="2969260"/>
            <a:ext cx="1782445" cy="368300"/>
          </a:xfrm>
          <a:prstGeom prst="rect">
            <a:avLst/>
          </a:prstGeom>
          <a:solidFill>
            <a:srgbClr val="9C0308"/>
          </a:solidFill>
        </p:spPr>
        <p:txBody>
          <a:bodyPr wrap="square" rtlCol="0">
            <a:spAutoFit/>
          </a:bodyPr>
          <a:p>
            <a:pPr algn="ctr"/>
            <a:r>
              <a:rPr lang="zh-CN" altLang="en-US" dirty="0">
                <a:solidFill>
                  <a:schemeClr val="bg1"/>
                </a:solidFill>
              </a:rPr>
              <a:t>技术面因子</a:t>
            </a:r>
            <a:endParaRPr lang="zh-CN" altLang="en-US" dirty="0">
              <a:solidFill>
                <a:schemeClr val="bg1"/>
              </a:solidFill>
            </a:endParaRPr>
          </a:p>
        </p:txBody>
      </p:sp>
      <p:sp>
        <p:nvSpPr>
          <p:cNvPr id="4" name="文本框 3"/>
          <p:cNvSpPr txBox="1"/>
          <p:nvPr/>
        </p:nvSpPr>
        <p:spPr>
          <a:xfrm>
            <a:off x="357504" y="4721891"/>
            <a:ext cx="10845456" cy="706755"/>
          </a:xfrm>
          <a:prstGeom prst="rect">
            <a:avLst/>
          </a:prstGeom>
          <a:noFill/>
          <a:ln w="19050">
            <a:solidFill>
              <a:srgbClr val="972022"/>
            </a:solidFill>
            <a:prstDash val="sysDash"/>
          </a:ln>
        </p:spPr>
        <p:txBody>
          <a:bodyPr wrap="square" rtlCol="0">
            <a:spAutoFit/>
          </a:bodyPr>
          <a:p>
            <a:pPr marL="342900" indent="-342900">
              <a:buFont typeface="Arial" panose="020B0604020202020204" pitchFamily="34" charset="0"/>
              <a:buChar char="•"/>
            </a:pPr>
            <a:r>
              <a:rPr lang="zh-CN" altLang="en-US" sz="2000" dirty="0"/>
              <a:t>天风证券</a:t>
            </a:r>
            <a:r>
              <a:rPr lang="zh-CN" altLang="en-US" sz="2000" dirty="0"/>
              <a:t>：金融工程：基于基础数据的分析师一致预期指标构建</a:t>
            </a:r>
            <a:endParaRPr lang="zh-CN" altLang="en-US" sz="2000" dirty="0"/>
          </a:p>
          <a:p>
            <a:pPr marL="342900" indent="-342900">
              <a:buFont typeface="Arial" panose="020B0604020202020204" pitchFamily="34" charset="0"/>
              <a:buChar char="•"/>
            </a:pPr>
            <a:r>
              <a:rPr lang="zh-CN" altLang="en-US" sz="2000" dirty="0"/>
              <a:t>广发证券</a:t>
            </a:r>
            <a:r>
              <a:rPr lang="zh-CN" altLang="en-US" sz="2000" dirty="0"/>
              <a:t>：一致预期指标构建及其再因子选股中的应用</a:t>
            </a:r>
            <a:r>
              <a:rPr lang="en-US" altLang="zh-CN" sz="2000" dirty="0"/>
              <a:t>--</a:t>
            </a:r>
            <a:r>
              <a:rPr lang="zh-CN" altLang="en-US" sz="2000" dirty="0"/>
              <a:t>多因子</a:t>
            </a:r>
            <a:r>
              <a:rPr lang="en-US" altLang="zh-CN" sz="2000" dirty="0">
                <a:sym typeface="+mn-ea"/>
              </a:rPr>
              <a:t>ALPHA</a:t>
            </a:r>
            <a:r>
              <a:rPr lang="zh-CN" altLang="en-US" sz="2000" dirty="0">
                <a:sym typeface="+mn-ea"/>
              </a:rPr>
              <a:t>系列报告之（二十二</a:t>
            </a:r>
            <a:r>
              <a:rPr lang="zh-CN" altLang="en-US" sz="2000" dirty="0">
                <a:sym typeface="+mn-ea"/>
              </a:rPr>
              <a:t>）</a:t>
            </a:r>
            <a:endParaRPr lang="zh-CN" altLang="en-US" sz="2000" dirty="0"/>
          </a:p>
        </p:txBody>
      </p:sp>
      <p:sp>
        <p:nvSpPr>
          <p:cNvPr id="5" name="文本框 4"/>
          <p:cNvSpPr txBox="1"/>
          <p:nvPr/>
        </p:nvSpPr>
        <p:spPr>
          <a:xfrm>
            <a:off x="357505" y="4352925"/>
            <a:ext cx="1782445" cy="368300"/>
          </a:xfrm>
          <a:prstGeom prst="rect">
            <a:avLst/>
          </a:prstGeom>
          <a:solidFill>
            <a:srgbClr val="9C0308"/>
          </a:solidFill>
        </p:spPr>
        <p:txBody>
          <a:bodyPr wrap="square" rtlCol="0">
            <a:spAutoFit/>
          </a:bodyPr>
          <a:p>
            <a:pPr algn="ctr"/>
            <a:r>
              <a:rPr lang="zh-CN" altLang="en-US" dirty="0">
                <a:solidFill>
                  <a:schemeClr val="bg1"/>
                </a:solidFill>
              </a:rPr>
              <a:t>一致预期</a:t>
            </a:r>
            <a:r>
              <a:rPr lang="zh-CN" altLang="en-US" dirty="0">
                <a:solidFill>
                  <a:schemeClr val="bg1"/>
                </a:solidFill>
              </a:rPr>
              <a:t>因子</a:t>
            </a:r>
            <a:endParaRPr lang="zh-CN" altLang="en-US" dirty="0">
              <a:solidFill>
                <a:schemeClr val="bg1"/>
              </a:solidFill>
            </a:endParaRPr>
          </a:p>
        </p:txBody>
      </p:sp>
      <p:sp>
        <p:nvSpPr>
          <p:cNvPr id="6" name="文本框 5"/>
          <p:cNvSpPr txBox="1"/>
          <p:nvPr/>
        </p:nvSpPr>
        <p:spPr>
          <a:xfrm>
            <a:off x="357504" y="1186846"/>
            <a:ext cx="10845456" cy="1014730"/>
          </a:xfrm>
          <a:prstGeom prst="rect">
            <a:avLst/>
          </a:prstGeom>
          <a:noFill/>
          <a:ln w="19050">
            <a:solidFill>
              <a:srgbClr val="972022"/>
            </a:solidFill>
            <a:prstDash val="sysDash"/>
          </a:ln>
        </p:spPr>
        <p:txBody>
          <a:bodyPr wrap="square" rtlCol="0">
            <a:spAutoFit/>
          </a:bodyPr>
          <a:p>
            <a:pPr marL="342900" indent="-342900">
              <a:buFont typeface="Arial" panose="020B0604020202020204" pitchFamily="34" charset="0"/>
              <a:buChar char="•"/>
            </a:pPr>
            <a:r>
              <a:rPr lang="zh-CN" altLang="en-US" sz="2000" dirty="0"/>
              <a:t>量化投资：策略与技术 丁鹏</a:t>
            </a:r>
            <a:endParaRPr lang="zh-CN" altLang="en-US" sz="2000" dirty="0"/>
          </a:p>
          <a:p>
            <a:pPr marL="342900" indent="-342900">
              <a:buFont typeface="Arial" panose="020B0604020202020204" pitchFamily="34" charset="0"/>
              <a:buChar char="•"/>
            </a:pPr>
            <a:r>
              <a:rPr lang="zh-CN" altLang="en-US" sz="2000" dirty="0"/>
              <a:t>金融经济学二十五讲 徐高</a:t>
            </a:r>
            <a:endParaRPr lang="zh-CN" altLang="en-US" sz="2000" dirty="0"/>
          </a:p>
          <a:p>
            <a:pPr marL="342900" indent="-342900">
              <a:buFont typeface="Arial" panose="020B0604020202020204" pitchFamily="34" charset="0"/>
              <a:buChar char="•"/>
            </a:pPr>
            <a:r>
              <a:rPr lang="zh-CN" altLang="en-US" sz="2000" dirty="0"/>
              <a:t>海通证券</a:t>
            </a:r>
            <a:r>
              <a:rPr lang="zh-CN" altLang="en-US" sz="2000" dirty="0"/>
              <a:t>：量化多因子选股的理论与实践 </a:t>
            </a:r>
            <a:endParaRPr lang="zh-CN" altLang="en-US" sz="2000" dirty="0"/>
          </a:p>
        </p:txBody>
      </p:sp>
      <p:sp>
        <p:nvSpPr>
          <p:cNvPr id="7" name="文本框 6"/>
          <p:cNvSpPr txBox="1"/>
          <p:nvPr/>
        </p:nvSpPr>
        <p:spPr>
          <a:xfrm>
            <a:off x="357505" y="817880"/>
            <a:ext cx="1782445" cy="368300"/>
          </a:xfrm>
          <a:prstGeom prst="rect">
            <a:avLst/>
          </a:prstGeom>
          <a:solidFill>
            <a:srgbClr val="9C0308"/>
          </a:solidFill>
        </p:spPr>
        <p:txBody>
          <a:bodyPr wrap="square" rtlCol="0">
            <a:spAutoFit/>
          </a:bodyPr>
          <a:p>
            <a:pPr algn="ctr"/>
            <a:r>
              <a:rPr lang="zh-CN" altLang="en-US" dirty="0">
                <a:solidFill>
                  <a:schemeClr val="bg1"/>
                </a:solidFill>
              </a:rPr>
              <a:t>多因子模型</a:t>
            </a:r>
            <a:endParaRPr lang="zh-CN" altLang="en-US" dirty="0">
              <a:solidFill>
                <a:schemeClr val="bg1"/>
              </a:solidFill>
            </a:endParaRPr>
          </a:p>
        </p:txBody>
      </p:sp>
      <p:sp>
        <p:nvSpPr>
          <p:cNvPr id="8" name="文本框 7"/>
          <p:cNvSpPr txBox="1"/>
          <p:nvPr/>
        </p:nvSpPr>
        <p:spPr>
          <a:xfrm>
            <a:off x="357504" y="2570511"/>
            <a:ext cx="10845456" cy="398780"/>
          </a:xfrm>
          <a:prstGeom prst="rect">
            <a:avLst/>
          </a:prstGeom>
          <a:noFill/>
          <a:ln w="19050">
            <a:solidFill>
              <a:srgbClr val="972022"/>
            </a:solidFill>
            <a:prstDash val="sysDash"/>
          </a:ln>
        </p:spPr>
        <p:txBody>
          <a:bodyPr wrap="square" rtlCol="0">
            <a:spAutoFit/>
          </a:bodyPr>
          <a:p>
            <a:pPr marL="342900" indent="-342900">
              <a:buFont typeface="Arial" panose="020B0604020202020204" pitchFamily="34" charset="0"/>
              <a:buChar char="•"/>
            </a:pPr>
            <a:r>
              <a:rPr lang="zh-CN" altLang="en-US" sz="2000" dirty="0"/>
              <a:t>长江证券：</a:t>
            </a:r>
            <a:r>
              <a:rPr lang="zh-CN" altLang="en-US" sz="2000" dirty="0"/>
              <a:t>基本面选股因子的单因素效果测试之一/二/三</a:t>
            </a:r>
            <a:endParaRPr lang="zh-CN" altLang="en-US" sz="2000" dirty="0"/>
          </a:p>
        </p:txBody>
      </p:sp>
      <p:sp>
        <p:nvSpPr>
          <p:cNvPr id="9" name="文本框 8"/>
          <p:cNvSpPr txBox="1"/>
          <p:nvPr/>
        </p:nvSpPr>
        <p:spPr>
          <a:xfrm>
            <a:off x="357505" y="2201545"/>
            <a:ext cx="1782445" cy="368300"/>
          </a:xfrm>
          <a:prstGeom prst="rect">
            <a:avLst/>
          </a:prstGeom>
          <a:solidFill>
            <a:srgbClr val="9C0308"/>
          </a:solidFill>
        </p:spPr>
        <p:txBody>
          <a:bodyPr wrap="square" rtlCol="0">
            <a:spAutoFit/>
          </a:bodyPr>
          <a:p>
            <a:pPr algn="ctr"/>
            <a:r>
              <a:rPr lang="zh-CN" altLang="en-US" dirty="0">
                <a:solidFill>
                  <a:schemeClr val="bg1"/>
                </a:solidFill>
              </a:rPr>
              <a:t>基本面</a:t>
            </a:r>
            <a:r>
              <a:rPr lang="zh-CN" altLang="en-US" dirty="0">
                <a:solidFill>
                  <a:schemeClr val="bg1"/>
                </a:solidFill>
              </a:rPr>
              <a:t>因子</a:t>
            </a:r>
            <a:endParaRPr lang="zh-CN" altLang="en-US" dirty="0">
              <a:solidFill>
                <a:schemeClr val="bg1"/>
              </a:solidFill>
            </a:endParaRPr>
          </a:p>
        </p:txBody>
      </p:sp>
      <p:sp>
        <p:nvSpPr>
          <p:cNvPr id="10" name="文本框 9"/>
          <p:cNvSpPr txBox="1"/>
          <p:nvPr/>
        </p:nvSpPr>
        <p:spPr>
          <a:xfrm>
            <a:off x="357505" y="5797550"/>
            <a:ext cx="10845165" cy="706755"/>
          </a:xfrm>
          <a:prstGeom prst="rect">
            <a:avLst/>
          </a:prstGeom>
          <a:noFill/>
          <a:ln w="19050">
            <a:solidFill>
              <a:srgbClr val="972022"/>
            </a:solidFill>
            <a:prstDash val="sysDash"/>
          </a:ln>
        </p:spPr>
        <p:txBody>
          <a:bodyPr wrap="square" rtlCol="0">
            <a:spAutoFit/>
          </a:bodyPr>
          <a:p>
            <a:pPr marL="342900" indent="-342900">
              <a:buFont typeface="Arial" panose="020B0604020202020204" pitchFamily="34" charset="0"/>
              <a:buChar char="•"/>
            </a:pPr>
            <a:r>
              <a:rPr lang="zh-CN" altLang="en-US" sz="2000" dirty="0"/>
              <a:t>华泰证券-多因子系列之一：华泰多因子模型体系初探</a:t>
            </a:r>
            <a:endParaRPr lang="zh-CN" altLang="en-US" sz="2000" dirty="0"/>
          </a:p>
          <a:p>
            <a:pPr marL="342900" indent="-342900">
              <a:buFont typeface="Arial" panose="020B0604020202020204" pitchFamily="34" charset="0"/>
              <a:buChar char="•"/>
            </a:pPr>
            <a:r>
              <a:rPr lang="zh-CN" altLang="en-US" sz="2000" dirty="0"/>
              <a:t>https://github.com/quantopian/alphalens</a:t>
            </a:r>
            <a:endParaRPr lang="zh-CN" altLang="en-US" sz="2000" dirty="0"/>
          </a:p>
        </p:txBody>
      </p:sp>
      <p:sp>
        <p:nvSpPr>
          <p:cNvPr id="11" name="文本框 10"/>
          <p:cNvSpPr txBox="1"/>
          <p:nvPr/>
        </p:nvSpPr>
        <p:spPr>
          <a:xfrm>
            <a:off x="357505" y="5428615"/>
            <a:ext cx="1782445" cy="368300"/>
          </a:xfrm>
          <a:prstGeom prst="rect">
            <a:avLst/>
          </a:prstGeom>
          <a:solidFill>
            <a:srgbClr val="9C0308"/>
          </a:solidFill>
        </p:spPr>
        <p:txBody>
          <a:bodyPr wrap="square" rtlCol="0">
            <a:spAutoFit/>
          </a:bodyPr>
          <a:p>
            <a:pPr algn="ctr"/>
            <a:r>
              <a:rPr lang="zh-CN" altLang="en-US" dirty="0">
                <a:solidFill>
                  <a:schemeClr val="bg1"/>
                </a:solidFill>
              </a:rPr>
              <a:t>因子有效性</a:t>
            </a:r>
            <a:endParaRPr lang="zh-CN" altLang="en-US" dirty="0">
              <a:solidFill>
                <a:schemeClr val="bg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3"/>
          <p:cNvSpPr txBox="1"/>
          <p:nvPr/>
        </p:nvSpPr>
        <p:spPr>
          <a:xfrm>
            <a:off x="0" y="4531393"/>
            <a:ext cx="12192000" cy="78050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b="1" dirty="0">
                <a:solidFill>
                  <a:srgbClr val="9C0308"/>
                </a:solidFill>
                <a:latin typeface="微软雅黑" panose="020B0503020204020204" pitchFamily="34" charset="-122"/>
                <a:ea typeface="微软雅黑" panose="020B0503020204020204" pitchFamily="34" charset="-122"/>
              </a:rPr>
              <a:t>北京大学量化交易协会</a:t>
            </a:r>
            <a:endParaRPr lang="zh-CN" altLang="en-US" sz="4000" b="1" dirty="0">
              <a:solidFill>
                <a:srgbClr val="9C0308"/>
              </a:solidFill>
              <a:latin typeface="微软雅黑" panose="020B0503020204020204" pitchFamily="34" charset="-122"/>
              <a:ea typeface="微软雅黑" panose="020B0503020204020204" pitchFamily="34" charset="-122"/>
            </a:endParaRPr>
          </a:p>
        </p:txBody>
      </p:sp>
      <p:sp>
        <p:nvSpPr>
          <p:cNvPr id="11" name="椭圆 10"/>
          <p:cNvSpPr/>
          <p:nvPr/>
        </p:nvSpPr>
        <p:spPr>
          <a:xfrm>
            <a:off x="4953000" y="1202512"/>
            <a:ext cx="2286000" cy="2286000"/>
          </a:xfrm>
          <a:prstGeom prst="ellipse">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投资组合理论举例</a:t>
            </a:r>
            <a:endParaRPr lang="zh-CN" altLang="en-US" dirty="0"/>
          </a:p>
        </p:txBody>
      </p:sp>
      <p:sp>
        <p:nvSpPr>
          <p:cNvPr id="4" name="灯片编号占位符 3"/>
          <p:cNvSpPr>
            <a:spLocks noGrp="1"/>
          </p:cNvSpPr>
          <p:nvPr>
            <p:ph type="sldNum" sz="quarter" idx="12"/>
          </p:nvPr>
        </p:nvSpPr>
        <p:spPr/>
        <p:txBody>
          <a:bodyPr/>
          <a:lstStyle/>
          <a:p>
            <a:fld id="{1827CD8D-0C45-4313-8514-3276C2338651}" type="slidenum">
              <a:rPr lang="zh-CN" altLang="en-US" smtClean="0"/>
            </a:fld>
            <a:endParaRPr lang="zh-CN" altLang="en-US" dirty="0"/>
          </a:p>
        </p:txBody>
      </p:sp>
      <p:sp>
        <p:nvSpPr>
          <p:cNvPr id="30" name="文本框 29"/>
          <p:cNvSpPr txBox="1"/>
          <p:nvPr/>
        </p:nvSpPr>
        <p:spPr>
          <a:xfrm>
            <a:off x="97138" y="910294"/>
            <a:ext cx="5998862" cy="2347950"/>
          </a:xfrm>
          <a:prstGeom prst="rect">
            <a:avLst/>
          </a:prstGeom>
          <a:noFill/>
          <a:ln w="19050">
            <a:solidFill>
              <a:srgbClr val="972022"/>
            </a:solidFill>
            <a:prstDash val="sysDash"/>
          </a:ln>
        </p:spPr>
        <p:txBody>
          <a:bodyPr wrap="square" rtlCol="0">
            <a:spAutoFit/>
          </a:bodyPr>
          <a:lstStyle/>
          <a:p>
            <a:pPr marL="285750" indent="-285750">
              <a:lnSpc>
                <a:spcPct val="150000"/>
              </a:lnSpc>
              <a:buFont typeface="Arial" panose="020B0604020202020204" pitchFamily="34" charset="0"/>
              <a:buChar char="•"/>
            </a:pPr>
            <a:r>
              <a:rPr lang="zh-CN" altLang="en-US" sz="2000" dirty="0">
                <a:solidFill>
                  <a:srgbClr val="972022"/>
                </a:solidFill>
              </a:rPr>
              <a:t>（</a:t>
            </a:r>
            <a:r>
              <a:rPr lang="en-US" altLang="zh-CN" sz="2000" dirty="0">
                <a:solidFill>
                  <a:srgbClr val="972022"/>
                </a:solidFill>
              </a:rPr>
              <a:t>1</a:t>
            </a:r>
            <a:r>
              <a:rPr lang="zh-CN" altLang="en-US" sz="2000" dirty="0">
                <a:solidFill>
                  <a:srgbClr val="972022"/>
                </a:solidFill>
              </a:rPr>
              <a:t>）取</a:t>
            </a:r>
            <a:r>
              <a:rPr lang="en-US" altLang="zh-CN" sz="2000" dirty="0">
                <a:solidFill>
                  <a:srgbClr val="972022"/>
                </a:solidFill>
              </a:rPr>
              <a:t>10</a:t>
            </a:r>
            <a:r>
              <a:rPr lang="zh-CN" altLang="en-US" sz="2000" dirty="0">
                <a:solidFill>
                  <a:srgbClr val="972022"/>
                </a:solidFill>
              </a:rPr>
              <a:t>只美股股票，时间跨度为</a:t>
            </a:r>
            <a:r>
              <a:rPr lang="en-US" altLang="zh-CN" sz="2000" dirty="0">
                <a:solidFill>
                  <a:srgbClr val="972022"/>
                </a:solidFill>
              </a:rPr>
              <a:t>1999-2018</a:t>
            </a:r>
            <a:r>
              <a:rPr lang="zh-CN" altLang="en-US" sz="2000" dirty="0">
                <a:solidFill>
                  <a:srgbClr val="972022"/>
                </a:solidFill>
              </a:rPr>
              <a:t>年，计算每一只股票的日度收益率和协方差矩阵</a:t>
            </a:r>
            <a:endParaRPr lang="en-US" altLang="zh-CN" sz="2000" dirty="0">
              <a:solidFill>
                <a:srgbClr val="972022"/>
              </a:solidFill>
            </a:endParaRPr>
          </a:p>
          <a:p>
            <a:pPr marL="285750" indent="-285750">
              <a:lnSpc>
                <a:spcPct val="150000"/>
              </a:lnSpc>
              <a:buFont typeface="Arial" panose="020B0604020202020204" pitchFamily="34" charset="0"/>
              <a:buChar char="•"/>
            </a:pPr>
            <a:r>
              <a:rPr lang="zh-CN" altLang="en-US" sz="2000" dirty="0">
                <a:solidFill>
                  <a:srgbClr val="972022"/>
                </a:solidFill>
              </a:rPr>
              <a:t>（</a:t>
            </a:r>
            <a:r>
              <a:rPr lang="en-US" altLang="zh-CN" sz="2000" dirty="0">
                <a:solidFill>
                  <a:srgbClr val="972022"/>
                </a:solidFill>
              </a:rPr>
              <a:t>2</a:t>
            </a:r>
            <a:r>
              <a:rPr lang="zh-CN" altLang="en-US" sz="2000" dirty="0">
                <a:solidFill>
                  <a:srgbClr val="972022"/>
                </a:solidFill>
              </a:rPr>
              <a:t>）利用均值方差理论，输入参数为期望收益和收益协方差，构建投资组合</a:t>
            </a:r>
            <a:endParaRPr lang="en-US" altLang="zh-CN" sz="2000" dirty="0">
              <a:solidFill>
                <a:srgbClr val="972022"/>
              </a:solidFill>
            </a:endParaRPr>
          </a:p>
          <a:p>
            <a:pPr marL="285750" indent="-285750">
              <a:lnSpc>
                <a:spcPct val="150000"/>
              </a:lnSpc>
              <a:buFont typeface="Arial" panose="020B0604020202020204" pitchFamily="34" charset="0"/>
              <a:buChar char="•"/>
            </a:pPr>
            <a:r>
              <a:rPr lang="zh-CN" altLang="en-US" sz="2000" dirty="0">
                <a:solidFill>
                  <a:srgbClr val="972022"/>
                </a:solidFill>
              </a:rPr>
              <a:t>（</a:t>
            </a:r>
            <a:r>
              <a:rPr lang="en-US" altLang="zh-CN" sz="2000" dirty="0">
                <a:solidFill>
                  <a:srgbClr val="972022"/>
                </a:solidFill>
              </a:rPr>
              <a:t>3</a:t>
            </a:r>
            <a:r>
              <a:rPr lang="zh-CN" altLang="en-US" sz="2000" dirty="0">
                <a:solidFill>
                  <a:srgbClr val="972022"/>
                </a:solidFill>
              </a:rPr>
              <a:t>）根据不同的收益和风险，得到最小方差边界</a:t>
            </a:r>
            <a:endParaRPr lang="en-US" altLang="zh-CN" sz="2000" dirty="0">
              <a:solidFill>
                <a:srgbClr val="972022"/>
              </a:solidFill>
            </a:endParaRPr>
          </a:p>
        </p:txBody>
      </p:sp>
      <p:pic>
        <p:nvPicPr>
          <p:cNvPr id="5" name="图片 4" descr="图示&#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26728" y="864668"/>
            <a:ext cx="5980341" cy="4014439"/>
          </a:xfrm>
          <a:prstGeom prst="rect">
            <a:avLst/>
          </a:prstGeom>
        </p:spPr>
      </p:pic>
      <p:sp>
        <p:nvSpPr>
          <p:cNvPr id="10" name="文本框 9"/>
          <p:cNvSpPr txBox="1"/>
          <p:nvPr/>
        </p:nvSpPr>
        <p:spPr>
          <a:xfrm>
            <a:off x="478261" y="3863444"/>
            <a:ext cx="5040002" cy="1015663"/>
          </a:xfrm>
          <a:prstGeom prst="rect">
            <a:avLst/>
          </a:prstGeom>
          <a:solidFill>
            <a:srgbClr val="9C0308"/>
          </a:solidFill>
        </p:spPr>
        <p:txBody>
          <a:bodyPr wrap="square" rtlCol="0">
            <a:spAutoFit/>
          </a:bodyPr>
          <a:lstStyle/>
          <a:p>
            <a:r>
              <a:rPr lang="en-US" altLang="zh-CN" sz="2000" dirty="0">
                <a:solidFill>
                  <a:schemeClr val="bg1"/>
                </a:solidFill>
              </a:rPr>
              <a:t>Q1</a:t>
            </a:r>
            <a:r>
              <a:rPr lang="zh-CN" altLang="en-US" sz="2000" dirty="0">
                <a:solidFill>
                  <a:schemeClr val="bg1"/>
                </a:solidFill>
              </a:rPr>
              <a:t>：五只股票的投资组合和十只股票的投资组合，哪条线在外边？</a:t>
            </a:r>
            <a:endParaRPr lang="en-US" altLang="zh-CN" sz="2000" dirty="0">
              <a:solidFill>
                <a:schemeClr val="bg1"/>
              </a:solidFill>
            </a:endParaRPr>
          </a:p>
          <a:p>
            <a:r>
              <a:rPr lang="en-US" altLang="zh-CN" sz="2000" dirty="0">
                <a:solidFill>
                  <a:schemeClr val="bg1"/>
                </a:solidFill>
              </a:rPr>
              <a:t>Q2</a:t>
            </a:r>
            <a:r>
              <a:rPr lang="zh-CN" altLang="en-US" sz="2000" dirty="0">
                <a:solidFill>
                  <a:schemeClr val="bg1"/>
                </a:solidFill>
              </a:rPr>
              <a:t>：投资组合理论是否能打败</a:t>
            </a:r>
            <a:r>
              <a:rPr lang="en-US" altLang="zh-CN" sz="2000" dirty="0">
                <a:solidFill>
                  <a:schemeClr val="bg1"/>
                </a:solidFill>
              </a:rPr>
              <a:t>Naïve </a:t>
            </a:r>
            <a:r>
              <a:rPr lang="zh-CN" altLang="en-US" sz="2000" dirty="0">
                <a:solidFill>
                  <a:schemeClr val="bg1"/>
                </a:solidFill>
              </a:rPr>
              <a:t>组合？</a:t>
            </a:r>
            <a:endParaRPr lang="en-US" altLang="zh-CN" sz="2000"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投资组合理论举例</a:t>
            </a:r>
            <a:endParaRPr lang="zh-CN" altLang="en-US" dirty="0"/>
          </a:p>
        </p:txBody>
      </p:sp>
      <p:sp>
        <p:nvSpPr>
          <p:cNvPr id="4" name="灯片编号占位符 3"/>
          <p:cNvSpPr>
            <a:spLocks noGrp="1"/>
          </p:cNvSpPr>
          <p:nvPr>
            <p:ph type="sldNum" sz="quarter" idx="12"/>
          </p:nvPr>
        </p:nvSpPr>
        <p:spPr/>
        <p:txBody>
          <a:bodyPr/>
          <a:lstStyle/>
          <a:p>
            <a:fld id="{1827CD8D-0C45-4313-8514-3276C2338651}" type="slidenum">
              <a:rPr lang="zh-CN" altLang="en-US" smtClean="0"/>
            </a:fld>
            <a:endParaRPr lang="zh-CN" altLang="en-US" dirty="0"/>
          </a:p>
        </p:txBody>
      </p:sp>
      <p:pic>
        <p:nvPicPr>
          <p:cNvPr id="6" name="图片 5" descr="图表, 折线图&#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78261" y="1405052"/>
            <a:ext cx="5102433" cy="3363487"/>
          </a:xfrm>
          <a:prstGeom prst="rect">
            <a:avLst/>
          </a:prstGeom>
        </p:spPr>
      </p:pic>
      <p:pic>
        <p:nvPicPr>
          <p:cNvPr id="8" name="图片 7" descr="图表&#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1308" y="1550140"/>
            <a:ext cx="5040002" cy="3305407"/>
          </a:xfrm>
          <a:prstGeom prst="rect">
            <a:avLst/>
          </a:prstGeom>
        </p:spPr>
      </p:pic>
      <p:sp>
        <p:nvSpPr>
          <p:cNvPr id="11" name="文本框 10"/>
          <p:cNvSpPr txBox="1"/>
          <p:nvPr/>
        </p:nvSpPr>
        <p:spPr>
          <a:xfrm>
            <a:off x="540692" y="5129325"/>
            <a:ext cx="5040002" cy="707886"/>
          </a:xfrm>
          <a:prstGeom prst="rect">
            <a:avLst/>
          </a:prstGeom>
          <a:solidFill>
            <a:srgbClr val="9C0308"/>
          </a:solidFill>
        </p:spPr>
        <p:txBody>
          <a:bodyPr wrap="square" rtlCol="0">
            <a:spAutoFit/>
          </a:bodyPr>
          <a:lstStyle/>
          <a:p>
            <a:r>
              <a:rPr lang="zh-CN" altLang="en-US" sz="2000" dirty="0">
                <a:solidFill>
                  <a:schemeClr val="bg1"/>
                </a:solidFill>
              </a:rPr>
              <a:t>在给定相同期望收益的前提下，五只股票构成的投资组合的风险更大！</a:t>
            </a:r>
            <a:endParaRPr lang="en-US" altLang="zh-CN" sz="2000" dirty="0">
              <a:solidFill>
                <a:schemeClr val="bg1"/>
              </a:solidFill>
            </a:endParaRPr>
          </a:p>
        </p:txBody>
      </p:sp>
      <p:sp>
        <p:nvSpPr>
          <p:cNvPr id="12" name="文本框 11"/>
          <p:cNvSpPr txBox="1"/>
          <p:nvPr/>
        </p:nvSpPr>
        <p:spPr>
          <a:xfrm>
            <a:off x="6696898" y="5099005"/>
            <a:ext cx="5040002" cy="707886"/>
          </a:xfrm>
          <a:prstGeom prst="rect">
            <a:avLst/>
          </a:prstGeom>
          <a:solidFill>
            <a:srgbClr val="9C0308"/>
          </a:solidFill>
        </p:spPr>
        <p:txBody>
          <a:bodyPr wrap="square" rtlCol="0">
            <a:spAutoFit/>
          </a:bodyPr>
          <a:lstStyle/>
          <a:p>
            <a:r>
              <a:rPr lang="zh-CN" altLang="en-US" sz="2000" dirty="0">
                <a:solidFill>
                  <a:schemeClr val="bg1"/>
                </a:solidFill>
              </a:rPr>
              <a:t>马科维茨投资理论并不一定能打败等权重的投资组合，换手率相对更高！</a:t>
            </a:r>
            <a:endParaRPr lang="en-US" altLang="zh-CN" sz="2000" dirty="0">
              <a:solidFill>
                <a:schemeClr val="bg1"/>
              </a:solidFill>
            </a:endParaRPr>
          </a:p>
        </p:txBody>
      </p:sp>
      <p:sp>
        <p:nvSpPr>
          <p:cNvPr id="9" name="矩形 8"/>
          <p:cNvSpPr/>
          <p:nvPr/>
        </p:nvSpPr>
        <p:spPr>
          <a:xfrm>
            <a:off x="540691" y="5934670"/>
            <a:ext cx="9986059" cy="646331"/>
          </a:xfrm>
          <a:prstGeom prst="rect">
            <a:avLst/>
          </a:prstGeom>
        </p:spPr>
        <p:txBody>
          <a:bodyPr wrap="square">
            <a:spAutoFit/>
          </a:bodyPr>
          <a:lstStyle/>
          <a:p>
            <a:r>
              <a:rPr lang="en-GB"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Victor, </a:t>
            </a:r>
            <a:r>
              <a:rPr lang="en-GB" altLang="zh-CN" dirty="0" err="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DeMiguel</a:t>
            </a:r>
            <a:r>
              <a:rPr lang="en-GB" altLang="zh-CN"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Lorenzo, et al. Optimal Versus Naive Diversification: How Inefficient is the 1/N Portfolio Strategy?[J]. Review of Financial Studies, 2009.</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多因子选股基础</a:t>
            </a:r>
            <a:r>
              <a:rPr lang="en-US" altLang="zh-CN" dirty="0"/>
              <a:t>-CAPM</a:t>
            </a:r>
            <a:r>
              <a:rPr lang="zh-CN" altLang="en-US" dirty="0"/>
              <a:t>模型</a:t>
            </a:r>
            <a:endParaRPr lang="zh-CN" altLang="en-US" dirty="0"/>
          </a:p>
        </p:txBody>
      </p:sp>
      <p:sp>
        <p:nvSpPr>
          <p:cNvPr id="4" name="灯片编号占位符 3"/>
          <p:cNvSpPr>
            <a:spLocks noGrp="1"/>
          </p:cNvSpPr>
          <p:nvPr>
            <p:ph type="sldNum" sz="quarter" idx="12"/>
          </p:nvPr>
        </p:nvSpPr>
        <p:spPr/>
        <p:txBody>
          <a:bodyPr/>
          <a:lstStyle/>
          <a:p>
            <a:fld id="{1827CD8D-0C45-4313-8514-3276C2338651}" type="slidenum">
              <a:rPr lang="zh-CN" altLang="en-US" smtClean="0"/>
            </a:fld>
            <a:endParaRPr lang="zh-CN" altLang="en-US" dirty="0"/>
          </a:p>
        </p:txBody>
      </p:sp>
      <p:sp>
        <p:nvSpPr>
          <p:cNvPr id="31" name="文本框 30"/>
          <p:cNvSpPr txBox="1"/>
          <p:nvPr/>
        </p:nvSpPr>
        <p:spPr>
          <a:xfrm>
            <a:off x="375919" y="1036653"/>
            <a:ext cx="2367280" cy="400110"/>
          </a:xfrm>
          <a:prstGeom prst="rect">
            <a:avLst/>
          </a:prstGeom>
          <a:solidFill>
            <a:srgbClr val="9C0308"/>
          </a:solidFill>
        </p:spPr>
        <p:txBody>
          <a:bodyPr wrap="square" rtlCol="0">
            <a:spAutoFit/>
          </a:bodyPr>
          <a:lstStyle/>
          <a:p>
            <a:pPr algn="ctr"/>
            <a:r>
              <a:rPr lang="zh-CN" altLang="en-US" sz="2000" dirty="0">
                <a:solidFill>
                  <a:schemeClr val="bg1"/>
                </a:solidFill>
              </a:rPr>
              <a:t>模型假设</a:t>
            </a:r>
            <a:endParaRPr lang="zh-CN" altLang="en-US" sz="2000" dirty="0">
              <a:solidFill>
                <a:schemeClr val="bg1"/>
              </a:solidFill>
            </a:endParaRPr>
          </a:p>
        </p:txBody>
      </p:sp>
      <p:sp>
        <p:nvSpPr>
          <p:cNvPr id="14" name="文本框 13"/>
          <p:cNvSpPr txBox="1"/>
          <p:nvPr/>
        </p:nvSpPr>
        <p:spPr>
          <a:xfrm>
            <a:off x="375919" y="1457890"/>
            <a:ext cx="11584180" cy="2246769"/>
          </a:xfrm>
          <a:prstGeom prst="rect">
            <a:avLst/>
          </a:prstGeom>
          <a:noFill/>
          <a:ln w="19050">
            <a:solidFill>
              <a:srgbClr val="972022"/>
            </a:solidFill>
            <a:prstDash val="sysDash"/>
          </a:ln>
        </p:spPr>
        <p:txBody>
          <a:bodyPr wrap="square" rtlCol="0">
            <a:spAutoFit/>
          </a:bodyPr>
          <a:lstStyle/>
          <a:p>
            <a:pPr marL="285750" indent="-285750">
              <a:buFont typeface="Arial" panose="020B0604020202020204" pitchFamily="34" charset="0"/>
              <a:buChar char="•"/>
            </a:pPr>
            <a:r>
              <a:rPr lang="zh-CN" altLang="en-US" sz="2000" dirty="0">
                <a:solidFill>
                  <a:srgbClr val="972022"/>
                </a:solidFill>
              </a:rPr>
              <a:t>没有交易成本（佣金、买卖价差等）</a:t>
            </a:r>
            <a:endParaRPr lang="en-US" altLang="zh-CN" sz="2000" dirty="0">
              <a:solidFill>
                <a:srgbClr val="972022"/>
              </a:solidFill>
            </a:endParaRPr>
          </a:p>
          <a:p>
            <a:pPr marL="285750" indent="-285750">
              <a:buFont typeface="Arial" panose="020B0604020202020204" pitchFamily="34" charset="0"/>
              <a:buChar char="•"/>
            </a:pPr>
            <a:r>
              <a:rPr lang="zh-CN" altLang="en-US" sz="2000" dirty="0">
                <a:solidFill>
                  <a:srgbClr val="972022"/>
                </a:solidFill>
              </a:rPr>
              <a:t>没有税收</a:t>
            </a:r>
            <a:endParaRPr lang="en-US" altLang="zh-CN" sz="2000" dirty="0">
              <a:solidFill>
                <a:srgbClr val="972022"/>
              </a:solidFill>
            </a:endParaRPr>
          </a:p>
          <a:p>
            <a:pPr marL="285750" indent="-285750">
              <a:buFont typeface="Arial" panose="020B0604020202020204" pitchFamily="34" charset="0"/>
              <a:buChar char="•"/>
            </a:pPr>
            <a:r>
              <a:rPr lang="zh-CN" altLang="en-US" sz="2000" dirty="0">
                <a:solidFill>
                  <a:srgbClr val="972022"/>
                </a:solidFill>
              </a:rPr>
              <a:t>所有资产都可以任意交易，并且无限可分</a:t>
            </a:r>
            <a:endParaRPr lang="en-US" altLang="zh-CN" sz="2000" dirty="0">
              <a:solidFill>
                <a:srgbClr val="972022"/>
              </a:solidFill>
            </a:endParaRPr>
          </a:p>
          <a:p>
            <a:pPr marL="285750" indent="-285750">
              <a:buFont typeface="Arial" panose="020B0604020202020204" pitchFamily="34" charset="0"/>
              <a:buChar char="•"/>
            </a:pPr>
            <a:r>
              <a:rPr lang="zh-CN" altLang="en-US" sz="2000" dirty="0">
                <a:solidFill>
                  <a:srgbClr val="972022"/>
                </a:solidFill>
              </a:rPr>
              <a:t>完全竞争，即所有人都是价格的接受者，没有影响价格的能力</a:t>
            </a:r>
            <a:endParaRPr lang="en-US" altLang="zh-CN" sz="2000" dirty="0">
              <a:solidFill>
                <a:srgbClr val="972022"/>
              </a:solidFill>
            </a:endParaRPr>
          </a:p>
          <a:p>
            <a:pPr marL="285750" indent="-285750">
              <a:buFont typeface="Arial" panose="020B0604020202020204" pitchFamily="34" charset="0"/>
              <a:buChar char="•"/>
            </a:pPr>
            <a:r>
              <a:rPr lang="zh-CN" altLang="en-US" sz="2000" dirty="0">
                <a:solidFill>
                  <a:srgbClr val="972022"/>
                </a:solidFill>
              </a:rPr>
              <a:t>所有人都以均值</a:t>
            </a:r>
            <a:r>
              <a:rPr lang="en-US" altLang="zh-CN" sz="2000" dirty="0">
                <a:solidFill>
                  <a:srgbClr val="972022"/>
                </a:solidFill>
              </a:rPr>
              <a:t>-</a:t>
            </a:r>
            <a:r>
              <a:rPr lang="zh-CN" altLang="en-US" sz="2000" dirty="0">
                <a:solidFill>
                  <a:srgbClr val="972022"/>
                </a:solidFill>
              </a:rPr>
              <a:t>方差的方式选择资产组合，即偏好更高的期望收益，以及更低的波动</a:t>
            </a:r>
            <a:endParaRPr lang="en-US" altLang="zh-CN" sz="2000" dirty="0">
              <a:solidFill>
                <a:srgbClr val="972022"/>
              </a:solidFill>
            </a:endParaRPr>
          </a:p>
          <a:p>
            <a:pPr marL="285750" indent="-285750">
              <a:buFont typeface="Arial" panose="020B0604020202020204" pitchFamily="34" charset="0"/>
              <a:buChar char="•"/>
            </a:pPr>
            <a:r>
              <a:rPr lang="zh-CN" altLang="en-US" sz="2000" dirty="0">
                <a:solidFill>
                  <a:srgbClr val="972022"/>
                </a:solidFill>
              </a:rPr>
              <a:t>所有资产都可以任意买空卖空</a:t>
            </a:r>
            <a:endParaRPr lang="en-US" altLang="zh-CN" sz="2000" dirty="0">
              <a:solidFill>
                <a:srgbClr val="972022"/>
              </a:solidFill>
            </a:endParaRPr>
          </a:p>
          <a:p>
            <a:pPr marL="285750" indent="-285750">
              <a:buFont typeface="Arial" panose="020B0604020202020204" pitchFamily="34" charset="0"/>
              <a:buChar char="•"/>
            </a:pPr>
            <a:r>
              <a:rPr lang="zh-CN" altLang="en-US" sz="2000" dirty="0">
                <a:solidFill>
                  <a:srgbClr val="972022"/>
                </a:solidFill>
              </a:rPr>
              <a:t>投资者对每种证券的收益和风险有相同的预期</a:t>
            </a:r>
            <a:endParaRPr lang="en-US" altLang="zh-CN" sz="2000" dirty="0">
              <a:solidFill>
                <a:srgbClr val="972022"/>
              </a:solidFill>
            </a:endParaRPr>
          </a:p>
        </p:txBody>
      </p:sp>
      <p:sp>
        <p:nvSpPr>
          <p:cNvPr id="8" name="文本框 7"/>
          <p:cNvSpPr txBox="1"/>
          <p:nvPr/>
        </p:nvSpPr>
        <p:spPr>
          <a:xfrm>
            <a:off x="375919" y="3855488"/>
            <a:ext cx="1577590" cy="400110"/>
          </a:xfrm>
          <a:prstGeom prst="rect">
            <a:avLst/>
          </a:prstGeom>
          <a:solidFill>
            <a:srgbClr val="9C0308"/>
          </a:solidFill>
        </p:spPr>
        <p:txBody>
          <a:bodyPr wrap="square" rtlCol="0">
            <a:spAutoFit/>
          </a:bodyPr>
          <a:lstStyle/>
          <a:p>
            <a:pPr algn="ctr"/>
            <a:r>
              <a:rPr lang="zh-CN" altLang="en-US" sz="2000" dirty="0">
                <a:solidFill>
                  <a:schemeClr val="bg1"/>
                </a:solidFill>
              </a:rPr>
              <a:t>模型设定</a:t>
            </a:r>
            <a:endParaRPr lang="zh-CN" altLang="en-US" sz="2000" dirty="0">
              <a:solidFill>
                <a:schemeClr val="bg1"/>
              </a:solidFill>
            </a:endParaRPr>
          </a:p>
        </p:txBody>
      </p:sp>
      <mc:AlternateContent xmlns:mc="http://schemas.openxmlformats.org/markup-compatibility/2006">
        <mc:Choice xmlns:a14="http://schemas.microsoft.com/office/drawing/2010/main" Requires="a14">
          <p:sp>
            <p:nvSpPr>
              <p:cNvPr id="9" name="文本框 8">
                <a:extLst>
                  <a:ext uri="{FF2B5EF4-FFF2-40B4-BE49-F238E27FC236}">
                    <ele attr="{D2EBA582-6A31-2247-95F4-B1E2015F1F5B}"/>
                  </a:ext>
                </a:extLst>
              </p:cNvPr>
              <p:cNvSpPr txBox="1"/>
              <p:nvPr/>
            </p:nvSpPr>
            <p:spPr>
              <a:xfrm>
                <a:off x="375919" y="4276725"/>
                <a:ext cx="7719866" cy="2279342"/>
              </a:xfrm>
              <a:prstGeom prst="rect">
                <a:avLst/>
              </a:prstGeom>
              <a:noFill/>
              <a:ln w="19050">
                <a:solidFill>
                  <a:srgbClr val="972022"/>
                </a:solidFill>
                <a:prstDash val="sysDash"/>
              </a:ln>
            </p:spPr>
            <p:txBody>
              <a:bodyPr wrap="square" rtlCol="0">
                <a:spAutoFit/>
              </a:bodyPr>
              <a:lstStyle/>
              <a:p>
                <a:pPr marL="285750" indent="-285750">
                  <a:buFont typeface="Arial" panose="020B0604020202020204" pitchFamily="34" charset="0"/>
                  <a:buChar char="•"/>
                </a:pPr>
                <a:r>
                  <a:rPr lang="zh-CN" altLang="en-US" sz="2000" dirty="0">
                    <a:solidFill>
                      <a:srgbClr val="972022"/>
                    </a:solidFill>
                  </a:rPr>
                  <a:t>模型设定如下：</a:t>
                </a:r>
                <a:endParaRPr lang="en-US" altLang="zh-CN" sz="2000" dirty="0">
                  <a:solidFill>
                    <a:srgbClr val="972022"/>
                  </a:solidFill>
                </a:endParaRPr>
              </a:p>
              <a:p>
                <a:pPr/>
                <a14:m>
                  <m:oMathPara xmlns:m="http://schemas.openxmlformats.org/officeDocument/2006/math">
                    <m:oMathParaPr>
                      <m:jc m:val="centerGroup"/>
                    </m:oMathParaPr>
                    <m:oMath xmlns:m="http://schemas.openxmlformats.org/officeDocument/2006/math">
                      <m:r>
                        <a:rPr lang="en-US" altLang="zh-CN" sz="2000" b="0" i="1" smtClean="0">
                          <a:solidFill>
                            <a:srgbClr val="972022"/>
                          </a:solidFill>
                          <a:latin typeface="Cambria Math" panose="02040503050406030204" pitchFamily="18" charset="0"/>
                        </a:rPr>
                        <m:t>𝐸</m:t>
                      </m:r>
                      <m:d>
                        <m:dPr>
                          <m:ctrlPr>
                            <a:rPr lang="en-US" altLang="zh-CN" sz="2000" b="0" i="1" smtClean="0">
                              <a:solidFill>
                                <a:srgbClr val="972022"/>
                              </a:solidFill>
                              <a:latin typeface="Cambria Math" panose="02040503050406030204" pitchFamily="18" charset="0"/>
                            </a:rPr>
                          </m:ctrlPr>
                        </m:dPr>
                        <m:e>
                          <m:sSub>
                            <m:sSubPr>
                              <m:ctrlPr>
                                <a:rPr lang="en-US" altLang="zh-CN" sz="2000" b="0" i="1" smtClean="0">
                                  <a:solidFill>
                                    <a:srgbClr val="972022"/>
                                  </a:solidFill>
                                  <a:latin typeface="Cambria Math" panose="02040503050406030204" pitchFamily="18" charset="0"/>
                                </a:rPr>
                              </m:ctrlPr>
                            </m:sSubPr>
                            <m:e>
                              <m:r>
                                <a:rPr lang="en-US" altLang="zh-CN" sz="2000" b="0" i="1" smtClean="0">
                                  <a:solidFill>
                                    <a:srgbClr val="972022"/>
                                  </a:solidFill>
                                  <a:latin typeface="Cambria Math" panose="02040503050406030204" pitchFamily="18" charset="0"/>
                                </a:rPr>
                                <m:t>𝑟</m:t>
                              </m:r>
                            </m:e>
                            <m:sub>
                              <m:r>
                                <a:rPr lang="en-US" altLang="zh-CN" sz="2000" b="0" i="1" smtClean="0">
                                  <a:solidFill>
                                    <a:srgbClr val="972022"/>
                                  </a:solidFill>
                                  <a:latin typeface="Cambria Math" panose="02040503050406030204" pitchFamily="18" charset="0"/>
                                </a:rPr>
                                <m:t>𝑖</m:t>
                              </m:r>
                            </m:sub>
                          </m:sSub>
                        </m:e>
                      </m:d>
                      <m:r>
                        <a:rPr lang="en-US" altLang="zh-CN" sz="2000" b="0" i="1" smtClean="0">
                          <a:solidFill>
                            <a:srgbClr val="972022"/>
                          </a:solidFill>
                          <a:latin typeface="Cambria Math" panose="02040503050406030204" pitchFamily="18" charset="0"/>
                        </a:rPr>
                        <m:t>=</m:t>
                      </m:r>
                      <m:sSub>
                        <m:sSubPr>
                          <m:ctrlPr>
                            <a:rPr lang="en-US" altLang="zh-CN" sz="2000" b="0" i="1" smtClean="0">
                              <a:solidFill>
                                <a:srgbClr val="972022"/>
                              </a:solidFill>
                              <a:latin typeface="Cambria Math" panose="02040503050406030204" pitchFamily="18" charset="0"/>
                            </a:rPr>
                          </m:ctrlPr>
                        </m:sSubPr>
                        <m:e>
                          <m:r>
                            <a:rPr lang="en-US" altLang="zh-CN" sz="2000" b="0" i="1" smtClean="0">
                              <a:solidFill>
                                <a:srgbClr val="972022"/>
                              </a:solidFill>
                              <a:latin typeface="Cambria Math" panose="02040503050406030204" pitchFamily="18" charset="0"/>
                            </a:rPr>
                            <m:t>𝑟</m:t>
                          </m:r>
                        </m:e>
                        <m:sub>
                          <m:r>
                            <a:rPr lang="en-US" altLang="zh-CN" sz="2000" b="0" i="1" smtClean="0">
                              <a:solidFill>
                                <a:srgbClr val="972022"/>
                              </a:solidFill>
                              <a:latin typeface="Cambria Math" panose="02040503050406030204" pitchFamily="18" charset="0"/>
                            </a:rPr>
                            <m:t>𝑓</m:t>
                          </m:r>
                        </m:sub>
                      </m:sSub>
                      <m:r>
                        <a:rPr lang="en-US" altLang="zh-CN" sz="2000" b="0" i="1" smtClean="0">
                          <a:solidFill>
                            <a:srgbClr val="972022"/>
                          </a:solidFill>
                          <a:latin typeface="Cambria Math" panose="02040503050406030204" pitchFamily="18" charset="0"/>
                        </a:rPr>
                        <m:t>+</m:t>
                      </m:r>
                      <m:sSub>
                        <m:sSubPr>
                          <m:ctrlPr>
                            <a:rPr lang="en-US" altLang="zh-CN" sz="2000" b="0" i="1" smtClean="0">
                              <a:solidFill>
                                <a:srgbClr val="972022"/>
                              </a:solidFill>
                              <a:latin typeface="Cambria Math" panose="02040503050406030204" pitchFamily="18" charset="0"/>
                            </a:rPr>
                          </m:ctrlPr>
                        </m:sSubPr>
                        <m:e>
                          <m:r>
                            <a:rPr lang="en-US" altLang="zh-CN" sz="2000" b="0" i="1" smtClean="0">
                              <a:solidFill>
                                <a:srgbClr val="972022"/>
                              </a:solidFill>
                              <a:latin typeface="Cambria Math" panose="02040503050406030204" pitchFamily="18" charset="0"/>
                            </a:rPr>
                            <m:t>𝛽</m:t>
                          </m:r>
                        </m:e>
                        <m:sub>
                          <m:r>
                            <a:rPr lang="en-US" altLang="zh-CN" sz="2000" b="0" i="1" smtClean="0">
                              <a:solidFill>
                                <a:srgbClr val="972022"/>
                              </a:solidFill>
                              <a:latin typeface="Cambria Math" panose="02040503050406030204" pitchFamily="18" charset="0"/>
                            </a:rPr>
                            <m:t>𝑖</m:t>
                          </m:r>
                        </m:sub>
                      </m:sSub>
                      <m:r>
                        <a:rPr lang="en-US" altLang="zh-CN" sz="2000" b="0" i="1" smtClean="0">
                          <a:solidFill>
                            <a:srgbClr val="972022"/>
                          </a:solidFill>
                          <a:latin typeface="Cambria Math" panose="02040503050406030204" pitchFamily="18" charset="0"/>
                        </a:rPr>
                        <m:t>[</m:t>
                      </m:r>
                      <m:r>
                        <a:rPr lang="en-US" altLang="zh-CN" sz="2000" b="0" i="1" smtClean="0">
                          <a:solidFill>
                            <a:srgbClr val="972022"/>
                          </a:solidFill>
                          <a:latin typeface="Cambria Math" panose="02040503050406030204" pitchFamily="18" charset="0"/>
                        </a:rPr>
                        <m:t>𝐸</m:t>
                      </m:r>
                      <m:d>
                        <m:dPr>
                          <m:ctrlPr>
                            <a:rPr lang="en-US" altLang="zh-CN" sz="2000" b="0" i="1" smtClean="0">
                              <a:solidFill>
                                <a:srgbClr val="972022"/>
                              </a:solidFill>
                              <a:latin typeface="Cambria Math" panose="02040503050406030204" pitchFamily="18" charset="0"/>
                            </a:rPr>
                          </m:ctrlPr>
                        </m:dPr>
                        <m:e>
                          <m:sSub>
                            <m:sSubPr>
                              <m:ctrlPr>
                                <a:rPr lang="en-US" altLang="zh-CN" sz="2000" b="0" i="1" smtClean="0">
                                  <a:solidFill>
                                    <a:srgbClr val="972022"/>
                                  </a:solidFill>
                                  <a:latin typeface="Cambria Math" panose="02040503050406030204" pitchFamily="18" charset="0"/>
                                </a:rPr>
                              </m:ctrlPr>
                            </m:sSubPr>
                            <m:e>
                              <m:r>
                                <a:rPr lang="en-US" altLang="zh-CN" sz="2000" b="0" i="1" smtClean="0">
                                  <a:solidFill>
                                    <a:srgbClr val="972022"/>
                                  </a:solidFill>
                                  <a:latin typeface="Cambria Math" panose="02040503050406030204" pitchFamily="18" charset="0"/>
                                </a:rPr>
                                <m:t>𝑟</m:t>
                              </m:r>
                            </m:e>
                            <m:sub>
                              <m:r>
                                <a:rPr lang="en-US" altLang="zh-CN" sz="2000" b="0" i="1" smtClean="0">
                                  <a:solidFill>
                                    <a:srgbClr val="972022"/>
                                  </a:solidFill>
                                  <a:latin typeface="Cambria Math" panose="02040503050406030204" pitchFamily="18" charset="0"/>
                                </a:rPr>
                                <m:t>𝑀</m:t>
                              </m:r>
                            </m:sub>
                          </m:sSub>
                        </m:e>
                      </m:d>
                      <m:r>
                        <a:rPr lang="en-US" altLang="zh-CN" sz="2000" b="0" i="1" smtClean="0">
                          <a:solidFill>
                            <a:srgbClr val="972022"/>
                          </a:solidFill>
                          <a:latin typeface="Cambria Math" panose="02040503050406030204" pitchFamily="18" charset="0"/>
                        </a:rPr>
                        <m:t>−</m:t>
                      </m:r>
                      <m:sSub>
                        <m:sSubPr>
                          <m:ctrlPr>
                            <a:rPr lang="en-US" altLang="zh-CN" sz="2000" b="0" i="1" smtClean="0">
                              <a:solidFill>
                                <a:srgbClr val="972022"/>
                              </a:solidFill>
                              <a:latin typeface="Cambria Math" panose="02040503050406030204" pitchFamily="18" charset="0"/>
                            </a:rPr>
                          </m:ctrlPr>
                        </m:sSubPr>
                        <m:e>
                          <m:r>
                            <a:rPr lang="en-US" altLang="zh-CN" sz="2000" b="0" i="1" smtClean="0">
                              <a:solidFill>
                                <a:srgbClr val="972022"/>
                              </a:solidFill>
                              <a:latin typeface="Cambria Math" panose="02040503050406030204" pitchFamily="18" charset="0"/>
                            </a:rPr>
                            <m:t>𝑟</m:t>
                          </m:r>
                        </m:e>
                        <m:sub>
                          <m:r>
                            <a:rPr lang="en-US" altLang="zh-CN" sz="2000" b="0" i="1" smtClean="0">
                              <a:solidFill>
                                <a:srgbClr val="972022"/>
                              </a:solidFill>
                              <a:latin typeface="Cambria Math" panose="02040503050406030204" pitchFamily="18" charset="0"/>
                            </a:rPr>
                            <m:t>𝑓</m:t>
                          </m:r>
                        </m:sub>
                      </m:sSub>
                      <m:r>
                        <a:rPr lang="en-US" altLang="zh-CN" sz="2000" b="0" i="1" smtClean="0">
                          <a:solidFill>
                            <a:srgbClr val="972022"/>
                          </a:solidFill>
                          <a:latin typeface="Cambria Math" panose="02040503050406030204" pitchFamily="18" charset="0"/>
                        </a:rPr>
                        <m:t>]</m:t>
                      </m:r>
                    </m:oMath>
                  </m:oMathPara>
                </a14:m>
                <a:endParaRPr lang="en-US" altLang="zh-CN" sz="2000" dirty="0">
                  <a:solidFill>
                    <a:srgbClr val="972022"/>
                  </a:solidFill>
                </a:endParaRPr>
              </a:p>
              <a:p>
                <a:r>
                  <a:rPr lang="zh-CN" altLang="en-US" sz="2000" dirty="0">
                    <a:solidFill>
                      <a:srgbClr val="972022"/>
                    </a:solidFill>
                  </a:rPr>
                  <a:t>其中，</a:t>
                </a:r>
                <a14:m>
                  <m:oMath xmlns:m="http://schemas.openxmlformats.org/officeDocument/2006/math">
                    <m:sSub>
                      <m:sSubPr>
                        <m:ctrlPr>
                          <a:rPr lang="en-US" altLang="zh-CN" sz="2000" b="0" i="1" smtClean="0">
                            <a:solidFill>
                              <a:srgbClr val="972022"/>
                            </a:solidFill>
                            <a:latin typeface="Cambria Math" panose="02040503050406030204" pitchFamily="18" charset="0"/>
                          </a:rPr>
                        </m:ctrlPr>
                      </m:sSubPr>
                      <m:e>
                        <m:r>
                          <a:rPr lang="en-US" altLang="zh-CN" sz="2000" b="0" i="1" smtClean="0">
                            <a:solidFill>
                              <a:srgbClr val="972022"/>
                            </a:solidFill>
                            <a:latin typeface="Cambria Math" panose="02040503050406030204" pitchFamily="18" charset="0"/>
                          </a:rPr>
                          <m:t>𝑟</m:t>
                        </m:r>
                      </m:e>
                      <m:sub>
                        <m:r>
                          <a:rPr lang="en-US" altLang="zh-CN" sz="2000" b="0" i="1" smtClean="0">
                            <a:solidFill>
                              <a:srgbClr val="972022"/>
                            </a:solidFill>
                            <a:latin typeface="Cambria Math" panose="02040503050406030204" pitchFamily="18" charset="0"/>
                          </a:rPr>
                          <m:t>𝑖</m:t>
                        </m:r>
                      </m:sub>
                    </m:sSub>
                  </m:oMath>
                </a14:m>
                <a:r>
                  <a:rPr lang="zh-CN" altLang="en-US" sz="2000" dirty="0">
                    <a:solidFill>
                      <a:srgbClr val="972022"/>
                    </a:solidFill>
                  </a:rPr>
                  <a:t>代表资产</a:t>
                </a:r>
                <a14:m>
                  <m:oMath xmlns:m="http://schemas.openxmlformats.org/officeDocument/2006/math">
                    <m:r>
                      <a:rPr lang="en-US" altLang="zh-CN" sz="2000" b="0" i="1" smtClean="0">
                        <a:solidFill>
                          <a:srgbClr val="972022"/>
                        </a:solidFill>
                        <a:latin typeface="Cambria Math" panose="02040503050406030204" pitchFamily="18" charset="0"/>
                      </a:rPr>
                      <m:t>𝑖</m:t>
                    </m:r>
                  </m:oMath>
                </a14:m>
                <a:r>
                  <a:rPr lang="zh-CN" altLang="en-US" sz="2000" dirty="0">
                    <a:solidFill>
                      <a:srgbClr val="972022"/>
                    </a:solidFill>
                  </a:rPr>
                  <a:t>的收益率，</a:t>
                </a:r>
                <a14:m>
                  <m:oMath xmlns:m="http://schemas.openxmlformats.org/officeDocument/2006/math">
                    <m:sSub>
                      <m:sSubPr>
                        <m:ctrlPr>
                          <a:rPr lang="en-US" altLang="zh-CN" sz="2000" b="0" i="1" smtClean="0">
                            <a:solidFill>
                              <a:srgbClr val="972022"/>
                            </a:solidFill>
                            <a:latin typeface="Cambria Math" panose="02040503050406030204" pitchFamily="18" charset="0"/>
                          </a:rPr>
                        </m:ctrlPr>
                      </m:sSubPr>
                      <m:e>
                        <m:r>
                          <a:rPr lang="en-US" altLang="zh-CN" sz="2000" b="0" i="1" smtClean="0">
                            <a:solidFill>
                              <a:srgbClr val="972022"/>
                            </a:solidFill>
                            <a:latin typeface="Cambria Math" panose="02040503050406030204" pitchFamily="18" charset="0"/>
                          </a:rPr>
                          <m:t>𝑟</m:t>
                        </m:r>
                      </m:e>
                      <m:sub>
                        <m:r>
                          <a:rPr lang="en-US" altLang="zh-CN" sz="2000" b="0" i="1" smtClean="0">
                            <a:solidFill>
                              <a:srgbClr val="972022"/>
                            </a:solidFill>
                            <a:latin typeface="Cambria Math" panose="02040503050406030204" pitchFamily="18" charset="0"/>
                          </a:rPr>
                          <m:t>𝑓</m:t>
                        </m:r>
                      </m:sub>
                    </m:sSub>
                  </m:oMath>
                </a14:m>
                <a:r>
                  <a:rPr lang="zh-CN" altLang="en-US" sz="2000" dirty="0">
                    <a:solidFill>
                      <a:srgbClr val="972022"/>
                    </a:solidFill>
                  </a:rPr>
                  <a:t>代表无风险收益，</a:t>
                </a:r>
                <a14:m>
                  <m:oMath xmlns:m="http://schemas.openxmlformats.org/officeDocument/2006/math">
                    <m:sSub>
                      <m:sSubPr>
                        <m:ctrlPr>
                          <a:rPr lang="en-US" altLang="zh-CN" sz="2000" b="0" i="1" smtClean="0">
                            <a:solidFill>
                              <a:srgbClr val="972022"/>
                            </a:solidFill>
                            <a:latin typeface="Cambria Math" panose="02040503050406030204" pitchFamily="18" charset="0"/>
                          </a:rPr>
                        </m:ctrlPr>
                      </m:sSubPr>
                      <m:e>
                        <m:r>
                          <a:rPr lang="en-US" altLang="zh-CN" sz="2000" b="0" i="1" smtClean="0">
                            <a:solidFill>
                              <a:srgbClr val="972022"/>
                            </a:solidFill>
                            <a:latin typeface="Cambria Math" panose="02040503050406030204" pitchFamily="18" charset="0"/>
                          </a:rPr>
                          <m:t>𝑟</m:t>
                        </m:r>
                      </m:e>
                      <m:sub>
                        <m:r>
                          <a:rPr lang="en-US" altLang="zh-CN" sz="2000" b="0" i="1" smtClean="0">
                            <a:solidFill>
                              <a:srgbClr val="972022"/>
                            </a:solidFill>
                            <a:latin typeface="Cambria Math" panose="02040503050406030204" pitchFamily="18" charset="0"/>
                          </a:rPr>
                          <m:t>𝑀</m:t>
                        </m:r>
                      </m:sub>
                    </m:sSub>
                  </m:oMath>
                </a14:m>
                <a:r>
                  <a:rPr lang="zh-CN" altLang="en-US" sz="2000" dirty="0">
                    <a:solidFill>
                      <a:srgbClr val="972022"/>
                    </a:solidFill>
                  </a:rPr>
                  <a:t>代表市场基准收益率</a:t>
                </a:r>
                <a:endParaRPr lang="en-US" altLang="zh-CN" sz="2000" dirty="0">
                  <a:solidFill>
                    <a:srgbClr val="972022"/>
                  </a:solidFill>
                </a:endParaRPr>
              </a:p>
              <a:p>
                <a:pPr/>
                <a14:m>
                  <m:oMathPara xmlns:m="http://schemas.openxmlformats.org/officeDocument/2006/math">
                    <m:oMathParaPr>
                      <m:jc m:val="centerGroup"/>
                    </m:oMathParaPr>
                    <m:oMath xmlns:m="http://schemas.openxmlformats.org/officeDocument/2006/math">
                      <m:sSub>
                        <m:sSubPr>
                          <m:ctrlPr>
                            <a:rPr lang="en-US" altLang="zh-CN" sz="2000" b="0" i="1" smtClean="0">
                              <a:solidFill>
                                <a:srgbClr val="972022"/>
                              </a:solidFill>
                              <a:latin typeface="Cambria Math" panose="02040503050406030204" pitchFamily="18" charset="0"/>
                            </a:rPr>
                          </m:ctrlPr>
                        </m:sSubPr>
                        <m:e>
                          <m:r>
                            <a:rPr lang="en-US" altLang="zh-CN" sz="2000" b="0" i="1" smtClean="0">
                              <a:solidFill>
                                <a:srgbClr val="972022"/>
                              </a:solidFill>
                              <a:latin typeface="Cambria Math" panose="02040503050406030204" pitchFamily="18" charset="0"/>
                            </a:rPr>
                            <m:t>𝛽</m:t>
                          </m:r>
                        </m:e>
                        <m:sub>
                          <m:r>
                            <a:rPr lang="en-US" altLang="zh-CN" sz="2000" b="0" i="1" smtClean="0">
                              <a:solidFill>
                                <a:srgbClr val="972022"/>
                              </a:solidFill>
                              <a:latin typeface="Cambria Math" panose="02040503050406030204" pitchFamily="18" charset="0"/>
                            </a:rPr>
                            <m:t>𝑖</m:t>
                          </m:r>
                        </m:sub>
                      </m:sSub>
                      <m:r>
                        <a:rPr lang="en-US" altLang="zh-CN" sz="2000" b="0" i="1" smtClean="0">
                          <a:solidFill>
                            <a:srgbClr val="972022"/>
                          </a:solidFill>
                          <a:latin typeface="Cambria Math" panose="02040503050406030204" pitchFamily="18" charset="0"/>
                        </a:rPr>
                        <m:t>=</m:t>
                      </m:r>
                      <m:f>
                        <m:fPr>
                          <m:ctrlPr>
                            <a:rPr lang="en-US" altLang="zh-CN" sz="2000" b="0" i="1" smtClean="0">
                              <a:solidFill>
                                <a:srgbClr val="972022"/>
                              </a:solidFill>
                              <a:latin typeface="Cambria Math" panose="02040503050406030204" pitchFamily="18" charset="0"/>
                            </a:rPr>
                          </m:ctrlPr>
                        </m:fPr>
                        <m:num>
                          <m:sSub>
                            <m:sSubPr>
                              <m:ctrlPr>
                                <a:rPr lang="en-US" altLang="zh-CN" sz="2000" b="0" i="1" smtClean="0">
                                  <a:solidFill>
                                    <a:srgbClr val="972022"/>
                                  </a:solidFill>
                                  <a:latin typeface="Cambria Math" panose="02040503050406030204" pitchFamily="18" charset="0"/>
                                </a:rPr>
                              </m:ctrlPr>
                            </m:sSubPr>
                            <m:e>
                              <m:r>
                                <a:rPr lang="en-US" altLang="zh-CN" sz="2000" b="0" i="1" smtClean="0">
                                  <a:solidFill>
                                    <a:srgbClr val="972022"/>
                                  </a:solidFill>
                                  <a:latin typeface="Cambria Math" panose="02040503050406030204" pitchFamily="18" charset="0"/>
                                </a:rPr>
                                <m:t>𝜎</m:t>
                              </m:r>
                            </m:e>
                            <m:sub>
                              <m:r>
                                <a:rPr lang="en-US" altLang="zh-CN" sz="2000" b="0" i="1" smtClean="0">
                                  <a:solidFill>
                                    <a:srgbClr val="972022"/>
                                  </a:solidFill>
                                  <a:latin typeface="Cambria Math" panose="02040503050406030204" pitchFamily="18" charset="0"/>
                                </a:rPr>
                                <m:t>𝑖𝑀</m:t>
                              </m:r>
                            </m:sub>
                          </m:sSub>
                        </m:num>
                        <m:den>
                          <m:sSubSup>
                            <m:sSubSupPr>
                              <m:ctrlPr>
                                <a:rPr lang="en-US" altLang="zh-CN" sz="2000" b="0" i="1" smtClean="0">
                                  <a:solidFill>
                                    <a:srgbClr val="972022"/>
                                  </a:solidFill>
                                  <a:latin typeface="Cambria Math" panose="02040503050406030204" pitchFamily="18" charset="0"/>
                                </a:rPr>
                              </m:ctrlPr>
                            </m:sSubSupPr>
                            <m:e>
                              <m:r>
                                <a:rPr lang="en-US" altLang="zh-CN" sz="2000" b="0" i="1" smtClean="0">
                                  <a:solidFill>
                                    <a:srgbClr val="972022"/>
                                  </a:solidFill>
                                  <a:latin typeface="Cambria Math" panose="02040503050406030204" pitchFamily="18" charset="0"/>
                                </a:rPr>
                                <m:t>𝜎</m:t>
                              </m:r>
                            </m:e>
                            <m:sub>
                              <m:r>
                                <a:rPr lang="en-US" altLang="zh-CN" sz="2000" b="0" i="1" smtClean="0">
                                  <a:solidFill>
                                    <a:srgbClr val="972022"/>
                                  </a:solidFill>
                                  <a:latin typeface="Cambria Math" panose="02040503050406030204" pitchFamily="18" charset="0"/>
                                </a:rPr>
                                <m:t>𝑀</m:t>
                              </m:r>
                            </m:sub>
                            <m:sup>
                              <m:r>
                                <a:rPr lang="en-US" altLang="zh-CN" sz="2000" b="0" i="1" smtClean="0">
                                  <a:solidFill>
                                    <a:srgbClr val="972022"/>
                                  </a:solidFill>
                                  <a:latin typeface="Cambria Math" panose="02040503050406030204" pitchFamily="18" charset="0"/>
                                </a:rPr>
                                <m:t>2</m:t>
                              </m:r>
                            </m:sup>
                          </m:sSubSup>
                        </m:den>
                      </m:f>
                    </m:oMath>
                  </m:oMathPara>
                </a14:m>
                <a:endParaRPr lang="en-US" altLang="zh-CN" sz="2000" dirty="0">
                  <a:solidFill>
                    <a:srgbClr val="972022"/>
                  </a:solidFill>
                </a:endParaRPr>
              </a:p>
              <a:p>
                <a14:m>
                  <m:oMath xmlns:m="http://schemas.openxmlformats.org/officeDocument/2006/math">
                    <m:sSub>
                      <m:sSubPr>
                        <m:ctrlPr>
                          <a:rPr lang="en-US" altLang="zh-CN" sz="2000" b="0" i="1" smtClean="0">
                            <a:solidFill>
                              <a:srgbClr val="972022"/>
                            </a:solidFill>
                            <a:latin typeface="Cambria Math" panose="02040503050406030204" pitchFamily="18" charset="0"/>
                          </a:rPr>
                        </m:ctrlPr>
                      </m:sSubPr>
                      <m:e>
                        <m:r>
                          <a:rPr lang="en-US" altLang="zh-CN" sz="2000" b="0" i="1" smtClean="0">
                            <a:solidFill>
                              <a:srgbClr val="972022"/>
                            </a:solidFill>
                            <a:latin typeface="Cambria Math" panose="02040503050406030204" pitchFamily="18" charset="0"/>
                          </a:rPr>
                          <m:t>𝛽</m:t>
                        </m:r>
                      </m:e>
                      <m:sub>
                        <m:r>
                          <a:rPr lang="en-US" altLang="zh-CN" sz="2000" b="0" i="1" smtClean="0">
                            <a:solidFill>
                              <a:srgbClr val="972022"/>
                            </a:solidFill>
                            <a:latin typeface="Cambria Math" panose="02040503050406030204" pitchFamily="18" charset="0"/>
                          </a:rPr>
                          <m:t>𝑖</m:t>
                        </m:r>
                      </m:sub>
                    </m:sSub>
                  </m:oMath>
                </a14:m>
                <a:r>
                  <a:rPr lang="zh-CN" altLang="en-US" sz="2000" dirty="0">
                    <a:solidFill>
                      <a:srgbClr val="972022"/>
                    </a:solidFill>
                  </a:rPr>
                  <a:t>衡量资产</a:t>
                </a:r>
                <a14:m>
                  <m:oMath xmlns:m="http://schemas.openxmlformats.org/officeDocument/2006/math">
                    <m:r>
                      <a:rPr lang="en-US" altLang="zh-CN" sz="2000" b="0" i="1" smtClean="0">
                        <a:solidFill>
                          <a:srgbClr val="972022"/>
                        </a:solidFill>
                        <a:latin typeface="Cambria Math" panose="02040503050406030204" pitchFamily="18" charset="0"/>
                      </a:rPr>
                      <m:t>𝑖</m:t>
                    </m:r>
                  </m:oMath>
                </a14:m>
                <a:r>
                  <a:rPr lang="zh-CN" altLang="en-US" sz="2000" dirty="0">
                    <a:solidFill>
                      <a:srgbClr val="972022"/>
                    </a:solidFill>
                  </a:rPr>
                  <a:t>收益率变化对市场组合收益率变化的敏感度</a:t>
                </a:r>
                <a:endParaRPr lang="en-US" altLang="zh-CN" sz="2000" dirty="0">
                  <a:solidFill>
                    <a:srgbClr val="972022"/>
                  </a:solidFill>
                </a:endParaRPr>
              </a:p>
            </p:txBody>
          </p:sp>
        </mc:Choice>
        <mc:Fallback>
          <p:sp>
            <p:nvSpPr>
              <p:cNvPr id="9" name="文本框 8"/>
              <p:cNvSpPr txBox="1">
                <a:spLocks noRot="1" noChangeAspect="1" noMove="1" noResize="1" noEditPoints="1" noAdjustHandles="1" noChangeArrowheads="1" noChangeShapeType="1" noTextEdit="1"/>
              </p:cNvSpPr>
              <p:nvPr/>
            </p:nvSpPr>
            <p:spPr>
              <a:xfrm>
                <a:off x="375919" y="4276725"/>
                <a:ext cx="7719866" cy="2279342"/>
              </a:xfrm>
              <a:prstGeom prst="rect">
                <a:avLst/>
              </a:prstGeom>
              <a:blipFill rotWithShape="1">
                <a:blip r:embed="rId1"/>
                <a:stretch>
                  <a:fillRect l="-820" t="-2210" b="-2762"/>
                </a:stretch>
              </a:blipFill>
              <a:ln w="19050">
                <a:solidFill>
                  <a:srgbClr val="972022"/>
                </a:solidFill>
                <a:prstDash val="sysDash"/>
              </a:ln>
            </p:spPr>
            <p:txBody>
              <a:bodyPr/>
              <a:lstStyle/>
              <a:p>
                <a:r>
                  <a:rPr lang="zh-CN" altLang="en-US">
                    <a:noFill/>
                  </a:rPr>
                  <a:t> </a:t>
                </a:r>
                <a:endParaRPr lang="zh-CN" altLang="en-US">
                  <a:noFill/>
                </a:endParaRPr>
              </a:p>
            </p:txBody>
          </p:sp>
        </mc:Fallback>
      </mc:AlternateContent>
      <p:pic>
        <p:nvPicPr>
          <p:cNvPr id="2" name="图片 1"/>
          <p:cNvPicPr>
            <a:picLocks noChangeAspect="1"/>
          </p:cNvPicPr>
          <p:nvPr/>
        </p:nvPicPr>
        <p:blipFill>
          <a:blip r:embed="rId2"/>
          <a:stretch>
            <a:fillRect/>
          </a:stretch>
        </p:blipFill>
        <p:spPr>
          <a:xfrm>
            <a:off x="8194084" y="3929154"/>
            <a:ext cx="3766015" cy="2199619"/>
          </a:xfrm>
          <a:prstGeom prst="rect">
            <a:avLst/>
          </a:prstGeom>
        </p:spPr>
      </p:pic>
      <p:sp>
        <p:nvSpPr>
          <p:cNvPr id="5" name="文本框 4"/>
          <p:cNvSpPr txBox="1"/>
          <p:nvPr/>
        </p:nvSpPr>
        <p:spPr>
          <a:xfrm>
            <a:off x="9562587" y="5983936"/>
            <a:ext cx="1599462" cy="369332"/>
          </a:xfrm>
          <a:prstGeom prst="rect">
            <a:avLst/>
          </a:prstGeom>
          <a:noFill/>
        </p:spPr>
        <p:txBody>
          <a:bodyPr wrap="square" rtlCol="0">
            <a:spAutoFit/>
          </a:bodyPr>
          <a:lstStyle/>
          <a:p>
            <a:r>
              <a:rPr kumimoji="1" lang="zh-CN" altLang="en-US" dirty="0"/>
              <a:t>证券市场线</a:t>
            </a:r>
            <a:endParaRPr kumimoji="1"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stretch>
            <a:fillRect/>
          </a:stretch>
        </p:blipFill>
        <p:spPr>
          <a:xfrm>
            <a:off x="8122075" y="4114199"/>
            <a:ext cx="3766015" cy="2199619"/>
          </a:xfrm>
          <a:prstGeom prst="rect">
            <a:avLst/>
          </a:prstGeom>
        </p:spPr>
      </p:pic>
      <p:sp>
        <p:nvSpPr>
          <p:cNvPr id="5" name="椭圆 4"/>
          <p:cNvSpPr/>
          <p:nvPr/>
        </p:nvSpPr>
        <p:spPr>
          <a:xfrm>
            <a:off x="10348525" y="4371394"/>
            <a:ext cx="122664" cy="122664"/>
          </a:xfrm>
          <a:prstGeom prst="ellipse">
            <a:avLst/>
          </a:prstGeom>
          <a:solidFill>
            <a:srgbClr val="B23E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左大括号 5"/>
          <p:cNvSpPr/>
          <p:nvPr/>
        </p:nvSpPr>
        <p:spPr>
          <a:xfrm>
            <a:off x="10239074" y="4462836"/>
            <a:ext cx="122663" cy="337278"/>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7" name="文本框 6"/>
          <p:cNvSpPr txBox="1"/>
          <p:nvPr/>
        </p:nvSpPr>
        <p:spPr>
          <a:xfrm>
            <a:off x="9599427" y="4432726"/>
            <a:ext cx="892098" cy="369332"/>
          </a:xfrm>
          <a:prstGeom prst="rect">
            <a:avLst/>
          </a:prstGeom>
          <a:noFill/>
        </p:spPr>
        <p:txBody>
          <a:bodyPr wrap="square" rtlCol="0">
            <a:spAutoFit/>
          </a:bodyPr>
          <a:lstStyle/>
          <a:p>
            <a:r>
              <a:rPr kumimoji="1" lang="en-US" altLang="zh-CN" dirty="0"/>
              <a:t>alpha</a:t>
            </a:r>
            <a:endParaRPr kumimoji="1" lang="zh-CN" altLang="en-US" dirty="0"/>
          </a:p>
        </p:txBody>
      </p:sp>
      <p:sp>
        <p:nvSpPr>
          <p:cNvPr id="3" name="标题 2"/>
          <p:cNvSpPr>
            <a:spLocks noGrp="1"/>
          </p:cNvSpPr>
          <p:nvPr>
            <p:ph type="title"/>
          </p:nvPr>
        </p:nvSpPr>
        <p:spPr/>
        <p:txBody>
          <a:bodyPr/>
          <a:lstStyle/>
          <a:p>
            <a:r>
              <a:rPr lang="zh-CN" altLang="en-US" dirty="0"/>
              <a:t>多因子选股基础</a:t>
            </a:r>
            <a:r>
              <a:rPr lang="en-US" altLang="zh-CN" dirty="0"/>
              <a:t>-CAPM</a:t>
            </a:r>
            <a:r>
              <a:rPr lang="zh-CN" altLang="en-US" dirty="0"/>
              <a:t>模型</a:t>
            </a:r>
            <a:endParaRPr lang="zh-CN" altLang="en-US" dirty="0"/>
          </a:p>
        </p:txBody>
      </p:sp>
      <p:sp>
        <p:nvSpPr>
          <p:cNvPr id="31" name="文本框 30"/>
          <p:cNvSpPr txBox="1"/>
          <p:nvPr/>
        </p:nvSpPr>
        <p:spPr>
          <a:xfrm>
            <a:off x="303910" y="831272"/>
            <a:ext cx="2367280" cy="400110"/>
          </a:xfrm>
          <a:prstGeom prst="rect">
            <a:avLst/>
          </a:prstGeom>
          <a:solidFill>
            <a:srgbClr val="9C0308"/>
          </a:solidFill>
        </p:spPr>
        <p:txBody>
          <a:bodyPr wrap="square" rtlCol="0">
            <a:spAutoFit/>
          </a:bodyPr>
          <a:lstStyle/>
          <a:p>
            <a:pPr algn="ctr"/>
            <a:r>
              <a:rPr lang="zh-CN" altLang="en-US" sz="2000" dirty="0">
                <a:solidFill>
                  <a:schemeClr val="bg1"/>
                </a:solidFill>
              </a:rPr>
              <a:t>超额收益率</a:t>
            </a:r>
            <a:endParaRPr lang="zh-CN" altLang="en-US" sz="2000" dirty="0">
              <a:solidFill>
                <a:schemeClr val="bg1"/>
              </a:solidFill>
            </a:endParaRPr>
          </a:p>
        </p:txBody>
      </p:sp>
      <mc:AlternateContent xmlns:mc="http://schemas.openxmlformats.org/markup-compatibility/2006">
        <mc:Choice xmlns:a14="http://schemas.microsoft.com/office/drawing/2010/main" Requires="a14">
          <p:sp>
            <p:nvSpPr>
              <p:cNvPr id="14" name="文本框 13"/>
              <p:cNvSpPr txBox="1"/>
              <p:nvPr/>
            </p:nvSpPr>
            <p:spPr>
              <a:xfrm>
                <a:off x="303910" y="1313245"/>
                <a:ext cx="11584180" cy="2293513"/>
              </a:xfrm>
              <a:prstGeom prst="rect">
                <a:avLst/>
              </a:prstGeom>
              <a:noFill/>
              <a:ln w="19050">
                <a:solidFill>
                  <a:srgbClr val="972022"/>
                </a:solidFill>
                <a:prstDash val="sysDash"/>
              </a:ln>
            </p:spPr>
            <p:txBody>
              <a:bodyPr wrap="square" rtlCol="0">
                <a:spAutoFit/>
              </a:bodyPr>
              <a:lstStyle/>
              <a:p>
                <a:pPr marL="285750" indent="-285750">
                  <a:buFont typeface="Arial" panose="020B0604020202020204" pitchFamily="34" charset="0"/>
                  <a:buChar char="•"/>
                </a:pPr>
                <a:r>
                  <a:rPr lang="en-US" altLang="zh-CN" sz="2000" dirty="0">
                    <a:solidFill>
                      <a:srgbClr val="972022"/>
                    </a:solidFill>
                  </a:rPr>
                  <a:t>1968</a:t>
                </a:r>
                <a:r>
                  <a:rPr lang="zh-CN" altLang="en-US" sz="2000" dirty="0">
                    <a:solidFill>
                      <a:srgbClr val="972022"/>
                    </a:solidFill>
                  </a:rPr>
                  <a:t>年，</a:t>
                </a:r>
                <a:r>
                  <a:rPr lang="en-US" altLang="zh-CN" sz="2000" dirty="0">
                    <a:solidFill>
                      <a:srgbClr val="972022"/>
                    </a:solidFill>
                  </a:rPr>
                  <a:t>Michael Jensen</a:t>
                </a:r>
                <a:r>
                  <a:rPr lang="zh-CN" altLang="en-US" sz="2000" dirty="0">
                    <a:solidFill>
                      <a:srgbClr val="972022"/>
                    </a:solidFill>
                  </a:rPr>
                  <a:t>利用</a:t>
                </a:r>
                <a:r>
                  <a:rPr lang="en-US" altLang="zh-CN" sz="2000" dirty="0">
                    <a:solidFill>
                      <a:srgbClr val="972022"/>
                    </a:solidFill>
                  </a:rPr>
                  <a:t>CAPM</a:t>
                </a:r>
                <a:r>
                  <a:rPr lang="zh-CN" altLang="en-US" sz="2000" dirty="0">
                    <a:solidFill>
                      <a:srgbClr val="972022"/>
                    </a:solidFill>
                  </a:rPr>
                  <a:t>模型的思想够早了一个衡量</a:t>
                </a:r>
                <a:r>
                  <a:rPr lang="en-US" altLang="zh-CN" sz="2000" dirty="0">
                    <a:solidFill>
                      <a:srgbClr val="972022"/>
                    </a:solidFill>
                  </a:rPr>
                  <a:t>mutual</a:t>
                </a:r>
                <a:r>
                  <a:rPr lang="zh-CN" altLang="en-US" sz="2000" dirty="0">
                    <a:solidFill>
                      <a:srgbClr val="972022"/>
                    </a:solidFill>
                  </a:rPr>
                  <a:t> </a:t>
                </a:r>
                <a:r>
                  <a:rPr lang="en-US" altLang="zh-CN" sz="2000" dirty="0">
                    <a:solidFill>
                      <a:srgbClr val="972022"/>
                    </a:solidFill>
                  </a:rPr>
                  <a:t>fund</a:t>
                </a:r>
                <a:r>
                  <a:rPr lang="zh-CN" altLang="en-US" sz="2000" dirty="0">
                    <a:solidFill>
                      <a:srgbClr val="972022"/>
                    </a:solidFill>
                  </a:rPr>
                  <a:t>的指标</a:t>
                </a:r>
                <a:r>
                  <a:rPr lang="en-US" altLang="zh-CN" sz="2000" dirty="0">
                    <a:solidFill>
                      <a:srgbClr val="972022"/>
                    </a:solidFill>
                  </a:rPr>
                  <a:t>-Jenson’s Alpha</a:t>
                </a:r>
                <a:r>
                  <a:rPr lang="zh-CN" altLang="en-US" sz="2000" dirty="0">
                    <a:solidFill>
                      <a:srgbClr val="972022"/>
                    </a:solidFill>
                  </a:rPr>
                  <a:t>，</a:t>
                </a:r>
                <a:r>
                  <a:rPr lang="en-US" altLang="zh-CN" sz="2000" dirty="0">
                    <a:solidFill>
                      <a:srgbClr val="972022"/>
                    </a:solidFill>
                  </a:rPr>
                  <a:t>Jenson’s Alpha</a:t>
                </a:r>
                <a:r>
                  <a:rPr lang="zh-CN" altLang="en-US" sz="2000" dirty="0">
                    <a:solidFill>
                      <a:srgbClr val="972022"/>
                    </a:solidFill>
                  </a:rPr>
                  <a:t>用来衡量某只基金的平均回报率相对证券市场线（</a:t>
                </a:r>
                <a:r>
                  <a:rPr lang="en-US" altLang="zh-CN" sz="2000" dirty="0">
                    <a:solidFill>
                      <a:srgbClr val="972022"/>
                    </a:solidFill>
                  </a:rPr>
                  <a:t>SML</a:t>
                </a:r>
                <a:r>
                  <a:rPr lang="zh-CN" altLang="en-US" sz="2000" dirty="0">
                    <a:solidFill>
                      <a:srgbClr val="972022"/>
                    </a:solidFill>
                  </a:rPr>
                  <a:t>）的垂直偏离程度</a:t>
                </a:r>
                <a:endParaRPr lang="en-US" altLang="zh-CN" sz="2000" dirty="0">
                  <a:solidFill>
                    <a:srgbClr val="972022"/>
                  </a:solidFill>
                </a:endParaRPr>
              </a:p>
              <a:p>
                <a:pPr/>
                <a14:m>
                  <m:oMathPara xmlns:m="http://schemas.openxmlformats.org/officeDocument/2006/math">
                    <m:oMathParaPr>
                      <m:jc m:val="center"/>
                    </m:oMathParaPr>
                    <m:oMath xmlns:m="http://schemas.openxmlformats.org/officeDocument/2006/math">
                      <m:r>
                        <a:rPr lang="en-US" altLang="zh-CN" sz="2000" i="1">
                          <a:solidFill>
                            <a:srgbClr val="972022"/>
                          </a:solidFill>
                          <a:latin typeface="Cambria Math" panose="02040503050406030204" pitchFamily="18" charset="0"/>
                        </a:rPr>
                        <m:t>𝐴𝑙𝑝h𝑎</m:t>
                      </m:r>
                      <m:r>
                        <a:rPr lang="en-US" altLang="zh-CN" sz="2000" i="1">
                          <a:solidFill>
                            <a:srgbClr val="972022"/>
                          </a:solidFill>
                          <a:latin typeface="Cambria Math" panose="02040503050406030204" pitchFamily="18" charset="0"/>
                        </a:rPr>
                        <m:t>=</m:t>
                      </m:r>
                      <m:d>
                        <m:dPr>
                          <m:ctrlPr>
                            <a:rPr lang="en-US" altLang="zh-CN" sz="2000" b="0" i="1" smtClean="0">
                              <a:solidFill>
                                <a:srgbClr val="972022"/>
                              </a:solidFill>
                              <a:latin typeface="Cambria Math" panose="02040503050406030204" pitchFamily="18" charset="0"/>
                            </a:rPr>
                          </m:ctrlPr>
                        </m:dPr>
                        <m:e>
                          <m:r>
                            <a:rPr lang="en-US" altLang="zh-CN" sz="2000" i="1">
                              <a:solidFill>
                                <a:srgbClr val="972022"/>
                              </a:solidFill>
                              <a:latin typeface="Cambria Math" panose="02040503050406030204" pitchFamily="18" charset="0"/>
                            </a:rPr>
                            <m:t>𝐸</m:t>
                          </m:r>
                          <m:d>
                            <m:dPr>
                              <m:ctrlPr>
                                <a:rPr lang="en-US" altLang="zh-CN" sz="2000" i="1">
                                  <a:solidFill>
                                    <a:srgbClr val="972022"/>
                                  </a:solidFill>
                                  <a:latin typeface="Cambria Math" panose="02040503050406030204" pitchFamily="18" charset="0"/>
                                </a:rPr>
                              </m:ctrlPr>
                            </m:dPr>
                            <m:e>
                              <m:sSub>
                                <m:sSubPr>
                                  <m:ctrlPr>
                                    <a:rPr lang="en-US" altLang="zh-CN" sz="2000" i="1">
                                      <a:solidFill>
                                        <a:srgbClr val="972022"/>
                                      </a:solidFill>
                                      <a:latin typeface="Cambria Math" panose="02040503050406030204" pitchFamily="18" charset="0"/>
                                    </a:rPr>
                                  </m:ctrlPr>
                                </m:sSubPr>
                                <m:e>
                                  <m:r>
                                    <a:rPr lang="en-US" altLang="zh-CN" sz="2000" i="1">
                                      <a:solidFill>
                                        <a:srgbClr val="972022"/>
                                      </a:solidFill>
                                      <a:latin typeface="Cambria Math" panose="02040503050406030204" pitchFamily="18" charset="0"/>
                                    </a:rPr>
                                    <m:t>𝑟</m:t>
                                  </m:r>
                                </m:e>
                                <m:sub>
                                  <m:r>
                                    <a:rPr lang="en-US" altLang="zh-CN" sz="2000" i="1">
                                      <a:solidFill>
                                        <a:srgbClr val="972022"/>
                                      </a:solidFill>
                                      <a:latin typeface="Cambria Math" panose="02040503050406030204" pitchFamily="18" charset="0"/>
                                    </a:rPr>
                                    <m:t>𝑖</m:t>
                                  </m:r>
                                </m:sub>
                              </m:sSub>
                            </m:e>
                          </m:d>
                          <m:r>
                            <a:rPr lang="en-US" altLang="zh-CN" sz="2000" b="0" i="1" smtClean="0">
                              <a:solidFill>
                                <a:srgbClr val="972022"/>
                              </a:solidFill>
                              <a:latin typeface="Cambria Math" panose="02040503050406030204" pitchFamily="18" charset="0"/>
                            </a:rPr>
                            <m:t>−</m:t>
                          </m:r>
                          <m:sSub>
                            <m:sSubPr>
                              <m:ctrlPr>
                                <a:rPr lang="en-US" altLang="zh-CN" sz="2000" i="1">
                                  <a:solidFill>
                                    <a:srgbClr val="972022"/>
                                  </a:solidFill>
                                  <a:latin typeface="Cambria Math" panose="02040503050406030204" pitchFamily="18" charset="0"/>
                                </a:rPr>
                              </m:ctrlPr>
                            </m:sSubPr>
                            <m:e>
                              <m:r>
                                <a:rPr lang="en-US" altLang="zh-CN" sz="2000" i="1">
                                  <a:solidFill>
                                    <a:srgbClr val="972022"/>
                                  </a:solidFill>
                                  <a:latin typeface="Cambria Math" panose="02040503050406030204" pitchFamily="18" charset="0"/>
                                </a:rPr>
                                <m:t>𝑟</m:t>
                              </m:r>
                            </m:e>
                            <m:sub>
                              <m:r>
                                <a:rPr lang="en-US" altLang="zh-CN" sz="2000" i="1">
                                  <a:solidFill>
                                    <a:srgbClr val="972022"/>
                                  </a:solidFill>
                                  <a:latin typeface="Cambria Math" panose="02040503050406030204" pitchFamily="18" charset="0"/>
                                </a:rPr>
                                <m:t>𝑓</m:t>
                              </m:r>
                            </m:sub>
                          </m:sSub>
                        </m:e>
                      </m:d>
                      <m:r>
                        <a:rPr lang="en-US" altLang="zh-CN" sz="2000" b="0" i="1" smtClean="0">
                          <a:solidFill>
                            <a:srgbClr val="972022"/>
                          </a:solidFill>
                          <a:latin typeface="Cambria Math" panose="02040503050406030204" pitchFamily="18" charset="0"/>
                        </a:rPr>
                        <m:t>−</m:t>
                      </m:r>
                      <m:sSub>
                        <m:sSubPr>
                          <m:ctrlPr>
                            <a:rPr lang="en-US" altLang="zh-CN" sz="2000" i="1">
                              <a:solidFill>
                                <a:srgbClr val="972022"/>
                              </a:solidFill>
                              <a:latin typeface="Cambria Math" panose="02040503050406030204" pitchFamily="18" charset="0"/>
                            </a:rPr>
                          </m:ctrlPr>
                        </m:sSubPr>
                        <m:e>
                          <m:r>
                            <a:rPr lang="en-US" altLang="zh-CN" sz="2000" i="1">
                              <a:solidFill>
                                <a:srgbClr val="972022"/>
                              </a:solidFill>
                              <a:latin typeface="Cambria Math" panose="02040503050406030204" pitchFamily="18" charset="0"/>
                            </a:rPr>
                            <m:t>𝛽</m:t>
                          </m:r>
                        </m:e>
                        <m:sub>
                          <m:r>
                            <a:rPr lang="en-US" altLang="zh-CN" sz="2000" i="1">
                              <a:solidFill>
                                <a:srgbClr val="972022"/>
                              </a:solidFill>
                              <a:latin typeface="Cambria Math" panose="02040503050406030204" pitchFamily="18" charset="0"/>
                            </a:rPr>
                            <m:t>𝑖</m:t>
                          </m:r>
                        </m:sub>
                      </m:sSub>
                      <m:r>
                        <a:rPr lang="en-US" altLang="zh-CN" sz="2000" i="1">
                          <a:solidFill>
                            <a:srgbClr val="972022"/>
                          </a:solidFill>
                          <a:latin typeface="Cambria Math" panose="02040503050406030204" pitchFamily="18" charset="0"/>
                        </a:rPr>
                        <m:t>[</m:t>
                      </m:r>
                      <m:r>
                        <a:rPr lang="en-US" altLang="zh-CN" sz="2000" i="1">
                          <a:solidFill>
                            <a:srgbClr val="972022"/>
                          </a:solidFill>
                          <a:latin typeface="Cambria Math" panose="02040503050406030204" pitchFamily="18" charset="0"/>
                        </a:rPr>
                        <m:t>𝐸</m:t>
                      </m:r>
                      <m:d>
                        <m:dPr>
                          <m:ctrlPr>
                            <a:rPr lang="en-US" altLang="zh-CN" sz="2000" i="1">
                              <a:solidFill>
                                <a:srgbClr val="972022"/>
                              </a:solidFill>
                              <a:latin typeface="Cambria Math" panose="02040503050406030204" pitchFamily="18" charset="0"/>
                            </a:rPr>
                          </m:ctrlPr>
                        </m:dPr>
                        <m:e>
                          <m:sSub>
                            <m:sSubPr>
                              <m:ctrlPr>
                                <a:rPr lang="en-US" altLang="zh-CN" sz="2000" i="1">
                                  <a:solidFill>
                                    <a:srgbClr val="972022"/>
                                  </a:solidFill>
                                  <a:latin typeface="Cambria Math" panose="02040503050406030204" pitchFamily="18" charset="0"/>
                                </a:rPr>
                              </m:ctrlPr>
                            </m:sSubPr>
                            <m:e>
                              <m:r>
                                <a:rPr lang="en-US" altLang="zh-CN" sz="2000" i="1">
                                  <a:solidFill>
                                    <a:srgbClr val="972022"/>
                                  </a:solidFill>
                                  <a:latin typeface="Cambria Math" panose="02040503050406030204" pitchFamily="18" charset="0"/>
                                </a:rPr>
                                <m:t>𝑟</m:t>
                              </m:r>
                            </m:e>
                            <m:sub>
                              <m:r>
                                <a:rPr lang="en-US" altLang="zh-CN" sz="2000" i="1">
                                  <a:solidFill>
                                    <a:srgbClr val="972022"/>
                                  </a:solidFill>
                                  <a:latin typeface="Cambria Math" panose="02040503050406030204" pitchFamily="18" charset="0"/>
                                </a:rPr>
                                <m:t>𝑀</m:t>
                              </m:r>
                            </m:sub>
                          </m:sSub>
                        </m:e>
                      </m:d>
                      <m:r>
                        <a:rPr lang="en-US" altLang="zh-CN" sz="2000" i="1">
                          <a:solidFill>
                            <a:srgbClr val="972022"/>
                          </a:solidFill>
                          <a:latin typeface="Cambria Math" panose="02040503050406030204" pitchFamily="18" charset="0"/>
                        </a:rPr>
                        <m:t>−</m:t>
                      </m:r>
                      <m:sSub>
                        <m:sSubPr>
                          <m:ctrlPr>
                            <a:rPr lang="en-US" altLang="zh-CN" sz="2000" i="1">
                              <a:solidFill>
                                <a:srgbClr val="972022"/>
                              </a:solidFill>
                              <a:latin typeface="Cambria Math" panose="02040503050406030204" pitchFamily="18" charset="0"/>
                            </a:rPr>
                          </m:ctrlPr>
                        </m:sSubPr>
                        <m:e>
                          <m:r>
                            <a:rPr lang="en-US" altLang="zh-CN" sz="2000" i="1">
                              <a:solidFill>
                                <a:srgbClr val="972022"/>
                              </a:solidFill>
                              <a:latin typeface="Cambria Math" panose="02040503050406030204" pitchFamily="18" charset="0"/>
                            </a:rPr>
                            <m:t>𝑟</m:t>
                          </m:r>
                        </m:e>
                        <m:sub>
                          <m:r>
                            <a:rPr lang="en-US" altLang="zh-CN" sz="2000" i="1">
                              <a:solidFill>
                                <a:srgbClr val="972022"/>
                              </a:solidFill>
                              <a:latin typeface="Cambria Math" panose="02040503050406030204" pitchFamily="18" charset="0"/>
                            </a:rPr>
                            <m:t>𝑓</m:t>
                          </m:r>
                        </m:sub>
                      </m:sSub>
                      <m:r>
                        <a:rPr lang="en-US" altLang="zh-CN" sz="2000" i="1">
                          <a:solidFill>
                            <a:srgbClr val="972022"/>
                          </a:solidFill>
                          <a:latin typeface="Cambria Math" panose="02040503050406030204" pitchFamily="18" charset="0"/>
                        </a:rPr>
                        <m:t>]</m:t>
                      </m:r>
                    </m:oMath>
                  </m:oMathPara>
                </a14:m>
                <a:endParaRPr lang="en-US" altLang="zh-CN" sz="2000" dirty="0">
                  <a:solidFill>
                    <a:srgbClr val="972022"/>
                  </a:solidFill>
                </a:endParaRPr>
              </a:p>
              <a:p>
                <a14:m>
                  <m:oMath xmlns:m="http://schemas.openxmlformats.org/officeDocument/2006/math">
                    <m:r>
                      <a:rPr lang="en-US" altLang="zh-CN" sz="2000" b="0" i="1" smtClean="0">
                        <a:solidFill>
                          <a:srgbClr val="972022"/>
                        </a:solidFill>
                        <a:latin typeface="Cambria Math" panose="02040503050406030204" pitchFamily="18" charset="0"/>
                      </a:rPr>
                      <m:t>𝛼</m:t>
                    </m:r>
                    <m:r>
                      <a:rPr lang="en-US" altLang="zh-CN" sz="2000" b="0" i="1" smtClean="0">
                        <a:solidFill>
                          <a:srgbClr val="972022"/>
                        </a:solidFill>
                        <a:latin typeface="Cambria Math" panose="02040503050406030204" pitchFamily="18" charset="0"/>
                      </a:rPr>
                      <m:t>&gt;0</m:t>
                    </m:r>
                  </m:oMath>
                </a14:m>
                <a:r>
                  <a:rPr lang="zh-CN" altLang="en-US" sz="2000" dirty="0">
                    <a:solidFill>
                      <a:srgbClr val="972022"/>
                    </a:solidFill>
                  </a:rPr>
                  <a:t>，说明证券组合的实际收益位于</a:t>
                </a:r>
                <a:r>
                  <a:rPr lang="en-US" altLang="zh-CN" sz="2000" dirty="0">
                    <a:solidFill>
                      <a:srgbClr val="972022"/>
                    </a:solidFill>
                  </a:rPr>
                  <a:t>SML</a:t>
                </a:r>
                <a:r>
                  <a:rPr lang="zh-CN" altLang="en-US" sz="2000" dirty="0">
                    <a:solidFill>
                      <a:srgbClr val="972022"/>
                    </a:solidFill>
                  </a:rPr>
                  <a:t>之上，被低估，推荐买入</a:t>
                </a:r>
                <a:endParaRPr lang="en-US" altLang="zh-CN" sz="2000" dirty="0">
                  <a:solidFill>
                    <a:srgbClr val="972022"/>
                  </a:solidFill>
                </a:endParaRPr>
              </a:p>
              <a:p>
                <a14:m>
                  <m:oMath xmlns:m="http://schemas.openxmlformats.org/officeDocument/2006/math">
                    <m:r>
                      <a:rPr lang="en-US" altLang="zh-CN" sz="2000" i="1">
                        <a:solidFill>
                          <a:srgbClr val="972022"/>
                        </a:solidFill>
                        <a:latin typeface="Cambria Math" panose="02040503050406030204" pitchFamily="18" charset="0"/>
                      </a:rPr>
                      <m:t>𝛼</m:t>
                    </m:r>
                    <m:r>
                      <a:rPr lang="en-US" altLang="zh-CN" sz="2000" b="0" i="1" smtClean="0">
                        <a:solidFill>
                          <a:srgbClr val="972022"/>
                        </a:solidFill>
                        <a:latin typeface="Cambria Math" panose="02040503050406030204" pitchFamily="18" charset="0"/>
                      </a:rPr>
                      <m:t>&lt;</m:t>
                    </m:r>
                    <m:r>
                      <a:rPr lang="en-US" altLang="zh-CN" sz="2000" i="1">
                        <a:solidFill>
                          <a:srgbClr val="972022"/>
                        </a:solidFill>
                        <a:latin typeface="Cambria Math" panose="02040503050406030204" pitchFamily="18" charset="0"/>
                      </a:rPr>
                      <m:t>0</m:t>
                    </m:r>
                  </m:oMath>
                </a14:m>
                <a:r>
                  <a:rPr lang="zh-CN" altLang="en-US" sz="2000" dirty="0">
                    <a:solidFill>
                      <a:srgbClr val="972022"/>
                    </a:solidFill>
                  </a:rPr>
                  <a:t>，说明证券组合的实际收益位于</a:t>
                </a:r>
                <a:r>
                  <a:rPr lang="en-US" altLang="zh-CN" sz="2000" dirty="0">
                    <a:solidFill>
                      <a:srgbClr val="972022"/>
                    </a:solidFill>
                  </a:rPr>
                  <a:t>SML</a:t>
                </a:r>
                <a:r>
                  <a:rPr lang="zh-CN" altLang="en-US" sz="2000" dirty="0">
                    <a:solidFill>
                      <a:srgbClr val="972022"/>
                    </a:solidFill>
                  </a:rPr>
                  <a:t>之下，被高估，推荐卖出</a:t>
                </a:r>
                <a:endParaRPr lang="en-US" altLang="zh-CN" sz="2000" dirty="0">
                  <a:solidFill>
                    <a:srgbClr val="972022"/>
                  </a:solidFill>
                </a:endParaRPr>
              </a:p>
              <a:p>
                <a14:m>
                  <m:oMath xmlns:m="http://schemas.openxmlformats.org/officeDocument/2006/math">
                    <m:r>
                      <a:rPr lang="en-US" altLang="zh-CN" sz="2000" i="1">
                        <a:solidFill>
                          <a:srgbClr val="972022"/>
                        </a:solidFill>
                        <a:latin typeface="Cambria Math" panose="02040503050406030204" pitchFamily="18" charset="0"/>
                      </a:rPr>
                      <m:t>𝛼</m:t>
                    </m:r>
                    <m:r>
                      <a:rPr lang="en-US" altLang="zh-CN" sz="2000" b="0" i="1" smtClean="0">
                        <a:solidFill>
                          <a:srgbClr val="972022"/>
                        </a:solidFill>
                        <a:latin typeface="Cambria Math" panose="02040503050406030204" pitchFamily="18" charset="0"/>
                      </a:rPr>
                      <m:t>=</m:t>
                    </m:r>
                    <m:r>
                      <a:rPr lang="en-US" altLang="zh-CN" sz="2000" i="1">
                        <a:solidFill>
                          <a:srgbClr val="972022"/>
                        </a:solidFill>
                        <a:latin typeface="Cambria Math" panose="02040503050406030204" pitchFamily="18" charset="0"/>
                      </a:rPr>
                      <m:t>0</m:t>
                    </m:r>
                  </m:oMath>
                </a14:m>
                <a:r>
                  <a:rPr lang="zh-CN" altLang="en-US" sz="2000" dirty="0">
                    <a:solidFill>
                      <a:srgbClr val="972022"/>
                    </a:solidFill>
                  </a:rPr>
                  <a:t>，说明定价正确</a:t>
                </a:r>
                <a:endParaRPr lang="en-US" altLang="zh-CN" sz="2000" dirty="0">
                  <a:solidFill>
                    <a:srgbClr val="972022"/>
                  </a:solidFill>
                </a:endParaRPr>
              </a:p>
              <a:p>
                <a14:m>
                  <m:oMath xmlns:m="http://schemas.openxmlformats.org/officeDocument/2006/math">
                    <m:r>
                      <a:rPr lang="en-US" altLang="zh-CN" sz="2000" b="0" i="1" smtClean="0">
                        <a:solidFill>
                          <a:srgbClr val="972022"/>
                        </a:solidFill>
                        <a:latin typeface="Cambria Math" panose="02040503050406030204" pitchFamily="18" charset="0"/>
                      </a:rPr>
                      <m:t>𝛽</m:t>
                    </m:r>
                    <m:r>
                      <a:rPr lang="en-US" altLang="zh-CN" sz="2000" b="0" i="1" smtClean="0">
                        <a:solidFill>
                          <a:srgbClr val="972022"/>
                        </a:solidFill>
                        <a:latin typeface="Cambria Math" panose="02040503050406030204" pitchFamily="18" charset="0"/>
                      </a:rPr>
                      <m:t>&gt;1</m:t>
                    </m:r>
                  </m:oMath>
                </a14:m>
                <a:r>
                  <a:rPr lang="zh-CN" altLang="en-US" sz="2000" dirty="0">
                    <a:solidFill>
                      <a:srgbClr val="972022"/>
                    </a:solidFill>
                  </a:rPr>
                  <a:t>，说明组合波动性高于市场；</a:t>
                </a:r>
                <a:r>
                  <a:rPr lang="en-US" altLang="zh-CN" sz="2000" dirty="0">
                    <a:solidFill>
                      <a:srgbClr val="972022"/>
                    </a:solidFill>
                  </a:rPr>
                  <a:t> </a:t>
                </a:r>
                <a14:m>
                  <m:oMath xmlns:m="http://schemas.openxmlformats.org/officeDocument/2006/math">
                    <m:r>
                      <a:rPr lang="en-US" altLang="zh-CN" sz="2000" i="1">
                        <a:solidFill>
                          <a:srgbClr val="972022"/>
                        </a:solidFill>
                        <a:latin typeface="Cambria Math" panose="02040503050406030204" pitchFamily="18" charset="0"/>
                      </a:rPr>
                      <m:t>𝛽</m:t>
                    </m:r>
                    <m:r>
                      <a:rPr lang="en-US" altLang="zh-CN" sz="2000" b="0" i="1" smtClean="0">
                        <a:solidFill>
                          <a:srgbClr val="972022"/>
                        </a:solidFill>
                        <a:latin typeface="Cambria Math" panose="02040503050406030204" pitchFamily="18" charset="0"/>
                      </a:rPr>
                      <m:t>&lt;</m:t>
                    </m:r>
                    <m:r>
                      <a:rPr lang="en-US" altLang="zh-CN" sz="2000" i="1">
                        <a:solidFill>
                          <a:srgbClr val="972022"/>
                        </a:solidFill>
                        <a:latin typeface="Cambria Math" panose="02040503050406030204" pitchFamily="18" charset="0"/>
                      </a:rPr>
                      <m:t>1</m:t>
                    </m:r>
                  </m:oMath>
                </a14:m>
                <a:r>
                  <a:rPr lang="zh-CN" altLang="en-US" sz="2000" dirty="0">
                    <a:solidFill>
                      <a:srgbClr val="972022"/>
                    </a:solidFill>
                  </a:rPr>
                  <a:t>，说明组合波动性低于市场</a:t>
                </a:r>
                <a:endParaRPr lang="en-US" altLang="zh-CN" sz="2000" dirty="0">
                  <a:solidFill>
                    <a:srgbClr val="972022"/>
                  </a:solidFill>
                </a:endParaRPr>
              </a:p>
            </p:txBody>
          </p:sp>
        </mc:Choice>
        <mc:Fallback>
          <p:sp>
            <p:nvSpPr>
              <p:cNvPr id="14" name="文本框 13"/>
              <p:cNvSpPr txBox="1">
                <a:spLocks noRot="1" noChangeAspect="1" noMove="1" noResize="1" noEditPoints="1" noAdjustHandles="1" noChangeArrowheads="1" noChangeShapeType="1" noTextEdit="1"/>
              </p:cNvSpPr>
              <p:nvPr/>
            </p:nvSpPr>
            <p:spPr>
              <a:xfrm>
                <a:off x="303910" y="1313245"/>
                <a:ext cx="11584180" cy="2293513"/>
              </a:xfrm>
              <a:prstGeom prst="rect">
                <a:avLst/>
              </a:prstGeom>
              <a:blipFill rotWithShape="1">
                <a:blip r:embed="rId2"/>
                <a:stretch>
                  <a:fillRect l="-438" t="-2174" b="-2174"/>
                </a:stretch>
              </a:blipFill>
              <a:ln w="19050">
                <a:solidFill>
                  <a:srgbClr val="972022"/>
                </a:solidFill>
                <a:prstDash val="sysDash"/>
              </a:ln>
            </p:spPr>
            <p:txBody>
              <a:bodyPr/>
              <a:lstStyle/>
              <a:p>
                <a:r>
                  <a:rPr lang="zh-CN" altLang="en-US">
                    <a:noFill/>
                  </a:rPr>
                  <a:t> </a:t>
                </a:r>
                <a:endParaRPr lang="zh-CN" altLang="en-US">
                  <a:noFill/>
                </a:endParaRPr>
              </a:p>
            </p:txBody>
          </p:sp>
        </mc:Fallback>
      </mc:AlternateContent>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919" y="5821347"/>
            <a:ext cx="7583037" cy="699601"/>
          </a:xfrm>
          <a:prstGeom prst="rect">
            <a:avLst/>
          </a:prstGeom>
        </p:spPr>
      </p:pic>
      <p:sp>
        <p:nvSpPr>
          <p:cNvPr id="15" name="文本框 14"/>
          <p:cNvSpPr txBox="1"/>
          <p:nvPr/>
        </p:nvSpPr>
        <p:spPr>
          <a:xfrm>
            <a:off x="370594" y="4338634"/>
            <a:ext cx="7719866" cy="1323439"/>
          </a:xfrm>
          <a:prstGeom prst="rect">
            <a:avLst/>
          </a:prstGeom>
          <a:noFill/>
          <a:ln w="19050">
            <a:solidFill>
              <a:srgbClr val="972022"/>
            </a:solidFill>
            <a:prstDash val="sysDash"/>
          </a:ln>
        </p:spPr>
        <p:txBody>
          <a:bodyPr wrap="square" rtlCol="0">
            <a:spAutoFit/>
          </a:bodyPr>
          <a:lstStyle/>
          <a:p>
            <a:pPr marL="285750" indent="-285750">
              <a:buFont typeface="Arial" panose="020B0604020202020204" pitchFamily="34" charset="0"/>
              <a:buChar char="•"/>
            </a:pPr>
            <a:r>
              <a:rPr lang="en-US" altLang="zh-CN" sz="2000" dirty="0">
                <a:solidFill>
                  <a:srgbClr val="972022"/>
                </a:solidFill>
              </a:rPr>
              <a:t>Alpha</a:t>
            </a:r>
            <a:r>
              <a:rPr lang="zh-CN" altLang="en-US" sz="2000" dirty="0">
                <a:solidFill>
                  <a:srgbClr val="972022"/>
                </a:solidFill>
              </a:rPr>
              <a:t>策略：寻找正</a:t>
            </a:r>
            <a:r>
              <a:rPr lang="en-US" altLang="zh-CN" sz="2000" dirty="0">
                <a:solidFill>
                  <a:srgbClr val="972022"/>
                </a:solidFill>
              </a:rPr>
              <a:t>alpha</a:t>
            </a:r>
            <a:r>
              <a:rPr lang="zh-CN" altLang="en-US" sz="2000" dirty="0">
                <a:solidFill>
                  <a:srgbClr val="972022"/>
                </a:solidFill>
              </a:rPr>
              <a:t> 的组合，买入他的同时做空股指期货等衍生工具，分离</a:t>
            </a:r>
            <a:r>
              <a:rPr lang="en-US" altLang="zh-CN" sz="2000" dirty="0">
                <a:solidFill>
                  <a:srgbClr val="972022"/>
                </a:solidFill>
              </a:rPr>
              <a:t>beta</a:t>
            </a:r>
            <a:r>
              <a:rPr lang="zh-CN" altLang="en-US" sz="2000" dirty="0">
                <a:solidFill>
                  <a:srgbClr val="972022"/>
                </a:solidFill>
              </a:rPr>
              <a:t>收益，进而获取与市场行情相关度较低的</a:t>
            </a:r>
            <a:r>
              <a:rPr lang="en-US" altLang="zh-CN" sz="2000" dirty="0">
                <a:solidFill>
                  <a:srgbClr val="972022"/>
                </a:solidFill>
              </a:rPr>
              <a:t>alpha</a:t>
            </a:r>
            <a:r>
              <a:rPr lang="zh-CN" altLang="en-US" sz="2000" dirty="0">
                <a:solidFill>
                  <a:srgbClr val="972022"/>
                </a:solidFill>
              </a:rPr>
              <a:t>收益</a:t>
            </a:r>
            <a:endParaRPr lang="en-US" altLang="zh-CN" sz="2000" dirty="0">
              <a:solidFill>
                <a:srgbClr val="972022"/>
              </a:solidFill>
            </a:endParaRPr>
          </a:p>
          <a:p>
            <a:pPr marL="285750" indent="-285750">
              <a:buFont typeface="Arial" panose="020B0604020202020204" pitchFamily="34" charset="0"/>
              <a:buChar char="•"/>
            </a:pPr>
            <a:r>
              <a:rPr lang="en-US" altLang="zh-CN" sz="2000" dirty="0">
                <a:solidFill>
                  <a:srgbClr val="972022"/>
                </a:solidFill>
              </a:rPr>
              <a:t>Beta</a:t>
            </a:r>
            <a:r>
              <a:rPr lang="zh-CN" altLang="en-US" sz="2000" dirty="0">
                <a:solidFill>
                  <a:srgbClr val="972022"/>
                </a:solidFill>
              </a:rPr>
              <a:t>策略：准确择时来获得超越大盘的收益</a:t>
            </a:r>
            <a:endParaRPr lang="en-US" altLang="zh-CN" sz="2000" dirty="0">
              <a:solidFill>
                <a:srgbClr val="972022"/>
              </a:solidFill>
            </a:endParaRPr>
          </a:p>
        </p:txBody>
      </p:sp>
      <p:sp>
        <p:nvSpPr>
          <p:cNvPr id="4" name="灯片编号占位符 3"/>
          <p:cNvSpPr>
            <a:spLocks noGrp="1"/>
          </p:cNvSpPr>
          <p:nvPr>
            <p:ph type="sldNum" sz="quarter" idx="12"/>
          </p:nvPr>
        </p:nvSpPr>
        <p:spPr/>
        <p:txBody>
          <a:bodyPr/>
          <a:lstStyle/>
          <a:p>
            <a:fld id="{1827CD8D-0C45-4313-8514-3276C2338651}" type="slidenum">
              <a:rPr lang="zh-CN" altLang="en-US" smtClean="0"/>
            </a:fld>
            <a:endParaRPr lang="zh-CN" altLang="en-US" dirty="0"/>
          </a:p>
        </p:txBody>
      </p:sp>
    </p:spTree>
  </p:cSld>
  <p:clrMapOvr>
    <a:masterClrMapping/>
  </p:clrMapOvr>
</p:sld>
</file>

<file path=ppt/tags/tag1.xml><?xml version="1.0" encoding="utf-8"?>
<p:tagLst xmlns:p="http://schemas.openxmlformats.org/presentationml/2006/main">
  <p:tag name="KSO_WM_UNIT_TABLE_BEAUTIFY" val="smartTable{d1fd461a-b1af-421f-87ef-26035083f52b}"/>
</p:tagLst>
</file>

<file path=ppt/tags/tag2.xml><?xml version="1.0" encoding="utf-8"?>
<p:tagLst xmlns:p="http://schemas.openxmlformats.org/presentationml/2006/main">
  <p:tag name="KSO_WM_UNIT_PLACING_PICTURE_USER_VIEWPORT" val="{&quot;height&quot;:5712,&quot;width&quot;:957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主题1</Template>
  <TotalTime>0</TotalTime>
  <Words>9998</Words>
  <Application>WPS 演示</Application>
  <PresentationFormat>宽屏</PresentationFormat>
  <Paragraphs>981</Paragraphs>
  <Slides>54</Slides>
  <Notes>11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54</vt:i4>
      </vt:variant>
    </vt:vector>
  </HeadingPairs>
  <TitlesOfParts>
    <vt:vector size="65" baseType="lpstr">
      <vt:lpstr>Arial</vt:lpstr>
      <vt:lpstr>宋体</vt:lpstr>
      <vt:lpstr>Wingdings</vt:lpstr>
      <vt:lpstr>微软雅黑</vt:lpstr>
      <vt:lpstr>黑体</vt:lpstr>
      <vt:lpstr>Times New Roman</vt:lpstr>
      <vt:lpstr>Calibri</vt:lpstr>
      <vt:lpstr>Arial Unicode MS</vt:lpstr>
      <vt:lpstr>Calibri Light</vt:lpstr>
      <vt:lpstr>等线</vt:lpstr>
      <vt:lpstr>Office 主题</vt:lpstr>
      <vt:lpstr>PowerPoint 演示文稿</vt:lpstr>
      <vt:lpstr>多因子模型I</vt:lpstr>
      <vt:lpstr>多因子选股简介</vt:lpstr>
      <vt:lpstr>多因子模型的理论基础</vt:lpstr>
      <vt:lpstr>多因子选股基础-投资组合理论</vt:lpstr>
      <vt:lpstr>投资组合理论举例</vt:lpstr>
      <vt:lpstr>投资组合理论举例</vt:lpstr>
      <vt:lpstr>多因子选股基础-CAPM模型</vt:lpstr>
      <vt:lpstr>多因子选股基础-CAPM模型</vt:lpstr>
      <vt:lpstr>多因子选股基础-APT模型</vt:lpstr>
      <vt:lpstr>多因子选股基础-Fama-French三因子模型</vt:lpstr>
      <vt:lpstr>多因子选股基础-因子模型改进</vt:lpstr>
      <vt:lpstr>PowerPoint 演示文稿</vt:lpstr>
      <vt:lpstr>PowerPoint 演示文稿</vt:lpstr>
      <vt:lpstr>多因子模型I</vt:lpstr>
      <vt:lpstr>因子有效性评价</vt:lpstr>
      <vt:lpstr>数据预处理</vt:lpstr>
      <vt:lpstr>数据预处理</vt:lpstr>
      <vt:lpstr>单因子回归</vt:lpstr>
      <vt:lpstr>单因子回归</vt:lpstr>
      <vt:lpstr>单因子回归</vt:lpstr>
      <vt:lpstr>IC与ICIR</vt:lpstr>
      <vt:lpstr>IC与ICIR</vt:lpstr>
      <vt:lpstr>回测</vt:lpstr>
      <vt:lpstr>回测</vt:lpstr>
      <vt:lpstr>回测</vt:lpstr>
      <vt:lpstr>多因子模型I</vt:lpstr>
      <vt:lpstr>因子类型与分布规律</vt:lpstr>
      <vt:lpstr>基本面因子</vt:lpstr>
      <vt:lpstr>财务因子——偿债因子</vt:lpstr>
      <vt:lpstr>财务因子——资本结构</vt:lpstr>
      <vt:lpstr>财务因子——成长因子</vt:lpstr>
      <vt:lpstr>财务因子——盈利因子</vt:lpstr>
      <vt:lpstr>财务因子——盈利因子</vt:lpstr>
      <vt:lpstr>财务因子——经营因子</vt:lpstr>
      <vt:lpstr>市场因子——规模因子</vt:lpstr>
      <vt:lpstr>市场因子——流动性因子</vt:lpstr>
      <vt:lpstr>市场因子——流动性因子</vt:lpstr>
      <vt:lpstr>估值因子——PE, PB, PCF</vt:lpstr>
      <vt:lpstr>估值因子——PS, EV/FCF, EV/EBITDA</vt:lpstr>
      <vt:lpstr>估值因子——PEG, 股息率, 送股比</vt:lpstr>
      <vt:lpstr>因子类型与分布规律</vt:lpstr>
      <vt:lpstr>技术面因子——趋势指标</vt:lpstr>
      <vt:lpstr>技术面因子——趋势指标</vt:lpstr>
      <vt:lpstr>技术面因子——反趋势指标</vt:lpstr>
      <vt:lpstr>技术面因子——反趋势指标</vt:lpstr>
      <vt:lpstr>技术面因子——能量指标</vt:lpstr>
      <vt:lpstr>技术面因子——成交量指标</vt:lpstr>
      <vt:lpstr>技术面因子——价量指标</vt:lpstr>
      <vt:lpstr>因子类型与分布规律</vt:lpstr>
      <vt:lpstr>一致预期因子</vt:lpstr>
      <vt:lpstr>一致预期因子</vt:lpstr>
      <vt:lpstr>参考资料</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renyanjia</dc:creator>
  <cp:lastModifiedBy>Lethe</cp:lastModifiedBy>
  <cp:revision>399</cp:revision>
  <dcterms:created xsi:type="dcterms:W3CDTF">2016-03-04T04:52:00Z</dcterms:created>
  <dcterms:modified xsi:type="dcterms:W3CDTF">2020-10-12T07:06:49Z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ies>
</file>